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309" r:id="rId2"/>
    <p:sldId id="279" r:id="rId3"/>
    <p:sldId id="291" r:id="rId4"/>
    <p:sldId id="292" r:id="rId5"/>
    <p:sldId id="293" r:id="rId6"/>
    <p:sldId id="296" r:id="rId7"/>
    <p:sldId id="294" r:id="rId8"/>
    <p:sldId id="260" r:id="rId9"/>
    <p:sldId id="301" r:id="rId10"/>
    <p:sldId id="257" r:id="rId11"/>
    <p:sldId id="259" r:id="rId12"/>
    <p:sldId id="261" r:id="rId13"/>
    <p:sldId id="272" r:id="rId14"/>
    <p:sldId id="264" r:id="rId15"/>
    <p:sldId id="265" r:id="rId16"/>
    <p:sldId id="262" r:id="rId17"/>
    <p:sldId id="263" r:id="rId18"/>
    <p:sldId id="266" r:id="rId19"/>
    <p:sldId id="267" r:id="rId20"/>
    <p:sldId id="268" r:id="rId21"/>
    <p:sldId id="269" r:id="rId22"/>
    <p:sldId id="271" r:id="rId23"/>
    <p:sldId id="270" r:id="rId24"/>
    <p:sldId id="307" r:id="rId25"/>
    <p:sldId id="286" r:id="rId26"/>
    <p:sldId id="275" r:id="rId27"/>
    <p:sldId id="276" r:id="rId28"/>
    <p:sldId id="283" r:id="rId29"/>
    <p:sldId id="277" r:id="rId30"/>
    <p:sldId id="285" r:id="rId31"/>
    <p:sldId id="295" r:id="rId32"/>
    <p:sldId id="288" r:id="rId33"/>
    <p:sldId id="289" r:id="rId34"/>
    <p:sldId id="297" r:id="rId35"/>
    <p:sldId id="298" r:id="rId36"/>
    <p:sldId id="299" r:id="rId37"/>
    <p:sldId id="278" r:id="rId38"/>
    <p:sldId id="287" r:id="rId39"/>
    <p:sldId id="274" r:id="rId40"/>
    <p:sldId id="273" r:id="rId41"/>
    <p:sldId id="290" r:id="rId42"/>
    <p:sldId id="284" r:id="rId43"/>
    <p:sldId id="302" r:id="rId44"/>
    <p:sldId id="303" r:id="rId45"/>
    <p:sldId id="304" r:id="rId46"/>
    <p:sldId id="305" r:id="rId47"/>
    <p:sldId id="308"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10"/>
    <p:restoredTop sz="94687"/>
  </p:normalViewPr>
  <p:slideViewPr>
    <p:cSldViewPr snapToGrid="0" snapToObjects="1">
      <p:cViewPr varScale="1">
        <p:scale>
          <a:sx n="104" d="100"/>
          <a:sy n="104" d="100"/>
        </p:scale>
        <p:origin x="344" y="20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DEDD31-9029-7B4C-BAD9-5EE36AC29E7E}" type="datetimeFigureOut">
              <a:rPr lang="en-US" smtClean="0"/>
              <a:t>3/11/21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011184-AE32-2243-A0E3-5843C2B6C9B6}" type="slidenum">
              <a:rPr lang="en-US" smtClean="0"/>
              <a:t>‹#›</a:t>
            </a:fld>
            <a:endParaRPr lang="en-US"/>
          </a:p>
        </p:txBody>
      </p:sp>
    </p:spTree>
    <p:extLst>
      <p:ext uri="{BB962C8B-B14F-4D97-AF65-F5344CB8AC3E}">
        <p14:creationId xmlns:p14="http://schemas.microsoft.com/office/powerpoint/2010/main" val="19797291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the virus component’s can be Ag</a:t>
            </a:r>
          </a:p>
        </p:txBody>
      </p:sp>
      <p:sp>
        <p:nvSpPr>
          <p:cNvPr id="4" name="Slide Number Placeholder 3"/>
          <p:cNvSpPr>
            <a:spLocks noGrp="1"/>
          </p:cNvSpPr>
          <p:nvPr>
            <p:ph type="sldNum" sz="quarter" idx="5"/>
          </p:nvPr>
        </p:nvSpPr>
        <p:spPr/>
        <p:txBody>
          <a:bodyPr/>
          <a:lstStyle/>
          <a:p>
            <a:fld id="{20011184-AE32-2243-A0E3-5843C2B6C9B6}" type="slidenum">
              <a:rPr lang="en-US" smtClean="0"/>
              <a:t>8</a:t>
            </a:fld>
            <a:endParaRPr lang="en-US"/>
          </a:p>
        </p:txBody>
      </p:sp>
    </p:spTree>
    <p:extLst>
      <p:ext uri="{BB962C8B-B14F-4D97-AF65-F5344CB8AC3E}">
        <p14:creationId xmlns:p14="http://schemas.microsoft.com/office/powerpoint/2010/main" val="778872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35 : FDA approval process</a:t>
            </a:r>
          </a:p>
        </p:txBody>
      </p:sp>
      <p:sp>
        <p:nvSpPr>
          <p:cNvPr id="4" name="Slide Number Placeholder 3"/>
          <p:cNvSpPr>
            <a:spLocks noGrp="1"/>
          </p:cNvSpPr>
          <p:nvPr>
            <p:ph type="sldNum" sz="quarter" idx="5"/>
          </p:nvPr>
        </p:nvSpPr>
        <p:spPr/>
        <p:txBody>
          <a:bodyPr/>
          <a:lstStyle/>
          <a:p>
            <a:fld id="{20011184-AE32-2243-A0E3-5843C2B6C9B6}" type="slidenum">
              <a:rPr lang="en-US" smtClean="0"/>
              <a:t>13</a:t>
            </a:fld>
            <a:endParaRPr lang="en-US"/>
          </a:p>
        </p:txBody>
      </p:sp>
    </p:spTree>
    <p:extLst>
      <p:ext uri="{BB962C8B-B14F-4D97-AF65-F5344CB8AC3E}">
        <p14:creationId xmlns:p14="http://schemas.microsoft.com/office/powerpoint/2010/main" val="1284852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4641A-506F-3C4C-871A-9B08E3474A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4A9B1F-AAB8-D449-9DAB-5CA133D1A6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648BD53-BF3B-654E-9D4F-49B49FFE06F4}"/>
              </a:ext>
            </a:extLst>
          </p:cNvPr>
          <p:cNvSpPr>
            <a:spLocks noGrp="1"/>
          </p:cNvSpPr>
          <p:nvPr>
            <p:ph type="dt" sz="half" idx="10"/>
          </p:nvPr>
        </p:nvSpPr>
        <p:spPr/>
        <p:txBody>
          <a:bodyPr/>
          <a:lstStyle/>
          <a:p>
            <a:fld id="{D4DFB25F-E8E7-8746-986C-64F53F4A7C82}" type="datetime1">
              <a:rPr lang="en-US" smtClean="0"/>
              <a:t>3/11/21</a:t>
            </a:fld>
            <a:endParaRPr lang="en-US"/>
          </a:p>
        </p:txBody>
      </p:sp>
      <p:sp>
        <p:nvSpPr>
          <p:cNvPr id="5" name="Footer Placeholder 4">
            <a:extLst>
              <a:ext uri="{FF2B5EF4-FFF2-40B4-BE49-F238E27FC236}">
                <a16:creationId xmlns:a16="http://schemas.microsoft.com/office/drawing/2014/main" id="{C6824366-73E9-164A-ACED-D8AC0BA8A6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64542-BDE8-D245-BE66-EA1DB9126284}"/>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1097249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8356-C357-234A-BCE8-AD876974C3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E8E88D-B149-194B-BC9E-AF82DB9452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7A34F0-290A-DD46-AF2E-81F5B16EDD6E}"/>
              </a:ext>
            </a:extLst>
          </p:cNvPr>
          <p:cNvSpPr>
            <a:spLocks noGrp="1"/>
          </p:cNvSpPr>
          <p:nvPr>
            <p:ph type="dt" sz="half" idx="10"/>
          </p:nvPr>
        </p:nvSpPr>
        <p:spPr/>
        <p:txBody>
          <a:bodyPr/>
          <a:lstStyle/>
          <a:p>
            <a:fld id="{18EF6701-6691-2546-8747-1DECF9567233}" type="datetime1">
              <a:rPr lang="en-US" smtClean="0"/>
              <a:t>3/11/21</a:t>
            </a:fld>
            <a:endParaRPr lang="en-US"/>
          </a:p>
        </p:txBody>
      </p:sp>
      <p:sp>
        <p:nvSpPr>
          <p:cNvPr id="5" name="Footer Placeholder 4">
            <a:extLst>
              <a:ext uri="{FF2B5EF4-FFF2-40B4-BE49-F238E27FC236}">
                <a16:creationId xmlns:a16="http://schemas.microsoft.com/office/drawing/2014/main" id="{070F1FFA-4463-0C41-BEF1-01BB632ACB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E2857-C953-464A-B28B-EDB740716AE9}"/>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901648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81ECC9-9A51-4944-9EA4-10FCF45C55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CA5E6-C5B1-EF44-B5A2-CB5107784C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C02145-796B-7E45-99D4-FE74CACA4722}"/>
              </a:ext>
            </a:extLst>
          </p:cNvPr>
          <p:cNvSpPr>
            <a:spLocks noGrp="1"/>
          </p:cNvSpPr>
          <p:nvPr>
            <p:ph type="dt" sz="half" idx="10"/>
          </p:nvPr>
        </p:nvSpPr>
        <p:spPr/>
        <p:txBody>
          <a:bodyPr/>
          <a:lstStyle/>
          <a:p>
            <a:fld id="{937F0717-3AC5-8743-86A4-8DC96BE7B419}" type="datetime1">
              <a:rPr lang="en-US" smtClean="0"/>
              <a:t>3/11/21</a:t>
            </a:fld>
            <a:endParaRPr lang="en-US"/>
          </a:p>
        </p:txBody>
      </p:sp>
      <p:sp>
        <p:nvSpPr>
          <p:cNvPr id="5" name="Footer Placeholder 4">
            <a:extLst>
              <a:ext uri="{FF2B5EF4-FFF2-40B4-BE49-F238E27FC236}">
                <a16:creationId xmlns:a16="http://schemas.microsoft.com/office/drawing/2014/main" id="{70ECF70B-E6A4-D648-B0D6-D6817B50A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3B4D01-B292-524B-8172-B8358912F657}"/>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1344374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10EFB-84ED-A241-9DE8-4A1EC504D8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EFAF1A-6231-3142-99B2-4D7FB85826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A676A-C8B9-B745-B3E4-3074F3420671}"/>
              </a:ext>
            </a:extLst>
          </p:cNvPr>
          <p:cNvSpPr>
            <a:spLocks noGrp="1"/>
          </p:cNvSpPr>
          <p:nvPr>
            <p:ph type="dt" sz="half" idx="10"/>
          </p:nvPr>
        </p:nvSpPr>
        <p:spPr/>
        <p:txBody>
          <a:bodyPr/>
          <a:lstStyle/>
          <a:p>
            <a:fld id="{8BE46E52-4A7C-BD43-83BD-C09482E60E9A}" type="datetime1">
              <a:rPr lang="en-US" smtClean="0"/>
              <a:t>3/11/21</a:t>
            </a:fld>
            <a:endParaRPr lang="en-US"/>
          </a:p>
        </p:txBody>
      </p:sp>
      <p:sp>
        <p:nvSpPr>
          <p:cNvPr id="5" name="Footer Placeholder 4">
            <a:extLst>
              <a:ext uri="{FF2B5EF4-FFF2-40B4-BE49-F238E27FC236}">
                <a16:creationId xmlns:a16="http://schemas.microsoft.com/office/drawing/2014/main" id="{074A711B-2C22-A942-89E5-9C7D939BF0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D0CB15-24F0-7947-A3A5-E6EFE988E2B2}"/>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914043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48606-8F73-7A4D-8137-1439BF2A08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AB7EE7-7767-6F43-9C8E-0A49F2E77B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F3538E-38C0-A849-90ED-DE8284204454}"/>
              </a:ext>
            </a:extLst>
          </p:cNvPr>
          <p:cNvSpPr>
            <a:spLocks noGrp="1"/>
          </p:cNvSpPr>
          <p:nvPr>
            <p:ph type="dt" sz="half" idx="10"/>
          </p:nvPr>
        </p:nvSpPr>
        <p:spPr/>
        <p:txBody>
          <a:bodyPr/>
          <a:lstStyle/>
          <a:p>
            <a:fld id="{16CB69AD-8A95-864B-96D2-FFCCA4E67AA4}" type="datetime1">
              <a:rPr lang="en-US" smtClean="0"/>
              <a:t>3/11/21</a:t>
            </a:fld>
            <a:endParaRPr lang="en-US"/>
          </a:p>
        </p:txBody>
      </p:sp>
      <p:sp>
        <p:nvSpPr>
          <p:cNvPr id="5" name="Footer Placeholder 4">
            <a:extLst>
              <a:ext uri="{FF2B5EF4-FFF2-40B4-BE49-F238E27FC236}">
                <a16:creationId xmlns:a16="http://schemas.microsoft.com/office/drawing/2014/main" id="{64238748-5575-FD49-B0C9-D5DCC40F5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332AE-7BF6-0049-95CB-981FC17073BD}"/>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1318133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9183-DFED-8742-9592-9B5313588C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4CEAA3-8F6C-9F40-BA0E-11B9A6189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482C671-3750-E649-9A9E-06379B3825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41ED6E-6429-9A47-B0FA-7B1B4CB84C5E}"/>
              </a:ext>
            </a:extLst>
          </p:cNvPr>
          <p:cNvSpPr>
            <a:spLocks noGrp="1"/>
          </p:cNvSpPr>
          <p:nvPr>
            <p:ph type="dt" sz="half" idx="10"/>
          </p:nvPr>
        </p:nvSpPr>
        <p:spPr/>
        <p:txBody>
          <a:bodyPr/>
          <a:lstStyle/>
          <a:p>
            <a:fld id="{3E388BDE-1730-8F47-9BF5-A8EC1AFF2ACC}" type="datetime1">
              <a:rPr lang="en-US" smtClean="0"/>
              <a:t>3/11/21</a:t>
            </a:fld>
            <a:endParaRPr lang="en-US"/>
          </a:p>
        </p:txBody>
      </p:sp>
      <p:sp>
        <p:nvSpPr>
          <p:cNvPr id="6" name="Footer Placeholder 5">
            <a:extLst>
              <a:ext uri="{FF2B5EF4-FFF2-40B4-BE49-F238E27FC236}">
                <a16:creationId xmlns:a16="http://schemas.microsoft.com/office/drawing/2014/main" id="{44658858-238E-CE4E-A655-766B1140F4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0A7893-FDE8-4E42-A1EF-688E35B18907}"/>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403342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373F-4F74-F74E-840E-2BE52D1A2F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F3C45E-BE98-014E-A223-4C5F2CBA00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1CECEB-93F6-B243-8805-07B39DAD51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9D176B-2AA0-B84B-A0D5-ECB8F587E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3AB94-23AC-4C4B-AD7F-EBD9889E30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723F18-782B-EA49-ABB4-913B1B2EC906}"/>
              </a:ext>
            </a:extLst>
          </p:cNvPr>
          <p:cNvSpPr>
            <a:spLocks noGrp="1"/>
          </p:cNvSpPr>
          <p:nvPr>
            <p:ph type="dt" sz="half" idx="10"/>
          </p:nvPr>
        </p:nvSpPr>
        <p:spPr/>
        <p:txBody>
          <a:bodyPr/>
          <a:lstStyle/>
          <a:p>
            <a:fld id="{5F3BD0A7-6B22-3745-9C5C-961C42A643CD}" type="datetime1">
              <a:rPr lang="en-US" smtClean="0"/>
              <a:t>3/11/21</a:t>
            </a:fld>
            <a:endParaRPr lang="en-US"/>
          </a:p>
        </p:txBody>
      </p:sp>
      <p:sp>
        <p:nvSpPr>
          <p:cNvPr id="8" name="Footer Placeholder 7">
            <a:extLst>
              <a:ext uri="{FF2B5EF4-FFF2-40B4-BE49-F238E27FC236}">
                <a16:creationId xmlns:a16="http://schemas.microsoft.com/office/drawing/2014/main" id="{AC88E9B1-474B-BD4B-B889-DC9C04F85A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405DC0-CE71-EF43-9234-B3C020C0B610}"/>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404149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0E25D-B736-5E45-B6B9-47BE5798D8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25AA6F6-C90E-DD49-84AF-2B699F34874E}"/>
              </a:ext>
            </a:extLst>
          </p:cNvPr>
          <p:cNvSpPr>
            <a:spLocks noGrp="1"/>
          </p:cNvSpPr>
          <p:nvPr>
            <p:ph type="dt" sz="half" idx="10"/>
          </p:nvPr>
        </p:nvSpPr>
        <p:spPr/>
        <p:txBody>
          <a:bodyPr/>
          <a:lstStyle/>
          <a:p>
            <a:fld id="{DDDBDE1F-6C8F-6D47-95DF-B1B93B946CF6}" type="datetime1">
              <a:rPr lang="en-US" smtClean="0"/>
              <a:t>3/11/21</a:t>
            </a:fld>
            <a:endParaRPr lang="en-US"/>
          </a:p>
        </p:txBody>
      </p:sp>
      <p:sp>
        <p:nvSpPr>
          <p:cNvPr id="4" name="Footer Placeholder 3">
            <a:extLst>
              <a:ext uri="{FF2B5EF4-FFF2-40B4-BE49-F238E27FC236}">
                <a16:creationId xmlns:a16="http://schemas.microsoft.com/office/drawing/2014/main" id="{23C7D70F-021D-4B4E-8112-867CEC7197E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334CF1-6FC0-4445-90BE-AA1F1BEE21D6}"/>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208537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B8235-5FF3-E848-9858-AA1DB61962DA}"/>
              </a:ext>
            </a:extLst>
          </p:cNvPr>
          <p:cNvSpPr>
            <a:spLocks noGrp="1"/>
          </p:cNvSpPr>
          <p:nvPr>
            <p:ph type="dt" sz="half" idx="10"/>
          </p:nvPr>
        </p:nvSpPr>
        <p:spPr/>
        <p:txBody>
          <a:bodyPr/>
          <a:lstStyle/>
          <a:p>
            <a:fld id="{5FADC0C6-59D9-084F-98A1-015246A75486}" type="datetime1">
              <a:rPr lang="en-US" smtClean="0"/>
              <a:t>3/11/21</a:t>
            </a:fld>
            <a:endParaRPr lang="en-US"/>
          </a:p>
        </p:txBody>
      </p:sp>
      <p:sp>
        <p:nvSpPr>
          <p:cNvPr id="3" name="Footer Placeholder 2">
            <a:extLst>
              <a:ext uri="{FF2B5EF4-FFF2-40B4-BE49-F238E27FC236}">
                <a16:creationId xmlns:a16="http://schemas.microsoft.com/office/drawing/2014/main" id="{83151DFE-38E1-9042-BD16-7B7E1E4480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DE0557A-DBD8-DB49-9C87-F965E59691D2}"/>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231479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431B-ECD2-754E-B0BF-6026BFC699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B64F5A2-4E88-5241-A70E-732A39F3B9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4F08B3-2FB5-C94A-9026-8F54D91D4D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82C7E4-889A-3D41-8D94-35BB91B120E6}"/>
              </a:ext>
            </a:extLst>
          </p:cNvPr>
          <p:cNvSpPr>
            <a:spLocks noGrp="1"/>
          </p:cNvSpPr>
          <p:nvPr>
            <p:ph type="dt" sz="half" idx="10"/>
          </p:nvPr>
        </p:nvSpPr>
        <p:spPr/>
        <p:txBody>
          <a:bodyPr/>
          <a:lstStyle/>
          <a:p>
            <a:fld id="{6B00B673-0227-D24E-96BB-08C38812D814}" type="datetime1">
              <a:rPr lang="en-US" smtClean="0"/>
              <a:t>3/11/21</a:t>
            </a:fld>
            <a:endParaRPr lang="en-US"/>
          </a:p>
        </p:txBody>
      </p:sp>
      <p:sp>
        <p:nvSpPr>
          <p:cNvPr id="6" name="Footer Placeholder 5">
            <a:extLst>
              <a:ext uri="{FF2B5EF4-FFF2-40B4-BE49-F238E27FC236}">
                <a16:creationId xmlns:a16="http://schemas.microsoft.com/office/drawing/2014/main" id="{889D4419-9C35-4A4C-A6EA-5A3CCF1783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7EFD6B-485E-D747-8629-036B219D0D8B}"/>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361076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E8A19-54BE-9E44-87B8-60FE7E9D5A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217D19-379A-0F4C-B19D-6DDBDA336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5D4097-3518-A94F-80EA-26FCC3F5F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966DEF-54A9-5D43-8FE6-A518F797570F}"/>
              </a:ext>
            </a:extLst>
          </p:cNvPr>
          <p:cNvSpPr>
            <a:spLocks noGrp="1"/>
          </p:cNvSpPr>
          <p:nvPr>
            <p:ph type="dt" sz="half" idx="10"/>
          </p:nvPr>
        </p:nvSpPr>
        <p:spPr/>
        <p:txBody>
          <a:bodyPr/>
          <a:lstStyle/>
          <a:p>
            <a:fld id="{2DE0D365-F410-224F-B224-A4897EEE3FBB}" type="datetime1">
              <a:rPr lang="en-US" smtClean="0"/>
              <a:t>3/11/21</a:t>
            </a:fld>
            <a:endParaRPr lang="en-US"/>
          </a:p>
        </p:txBody>
      </p:sp>
      <p:sp>
        <p:nvSpPr>
          <p:cNvPr id="6" name="Footer Placeholder 5">
            <a:extLst>
              <a:ext uri="{FF2B5EF4-FFF2-40B4-BE49-F238E27FC236}">
                <a16:creationId xmlns:a16="http://schemas.microsoft.com/office/drawing/2014/main" id="{C7FA08B1-E57E-FB47-A2A1-186AF570B7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1173F9-A74F-7846-B536-F6BFB6103AA7}"/>
              </a:ext>
            </a:extLst>
          </p:cNvPr>
          <p:cNvSpPr>
            <a:spLocks noGrp="1"/>
          </p:cNvSpPr>
          <p:nvPr>
            <p:ph type="sldNum" sz="quarter" idx="12"/>
          </p:nvPr>
        </p:nvSpPr>
        <p:spPr/>
        <p:txBody>
          <a:bodyPr/>
          <a:lstStyle/>
          <a:p>
            <a:fld id="{FE1C6AEF-2EEC-F84F-9D6D-F44764EAA7BC}" type="slidenum">
              <a:rPr lang="en-US" smtClean="0"/>
              <a:t>‹#›</a:t>
            </a:fld>
            <a:endParaRPr lang="en-US"/>
          </a:p>
        </p:txBody>
      </p:sp>
    </p:spTree>
    <p:extLst>
      <p:ext uri="{BB962C8B-B14F-4D97-AF65-F5344CB8AC3E}">
        <p14:creationId xmlns:p14="http://schemas.microsoft.com/office/powerpoint/2010/main" val="87924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48894F-C7EC-0F4E-86F9-5CC1C685D4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793F1A-B890-184F-8700-5B14B2015C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C0FEB1-C524-254C-AA8F-0A177000BE1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47E1B5-FB3A-4948-AE2A-E917792BC056}" type="datetime1">
              <a:rPr lang="en-US" smtClean="0"/>
              <a:t>3/11/21</a:t>
            </a:fld>
            <a:endParaRPr lang="en-US"/>
          </a:p>
        </p:txBody>
      </p:sp>
      <p:sp>
        <p:nvSpPr>
          <p:cNvPr id="5" name="Footer Placeholder 4">
            <a:extLst>
              <a:ext uri="{FF2B5EF4-FFF2-40B4-BE49-F238E27FC236}">
                <a16:creationId xmlns:a16="http://schemas.microsoft.com/office/drawing/2014/main" id="{C12B520E-B228-524D-B58F-BE5B3C9E4E3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95881-7AA8-094C-A33A-63B0C72EC7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1C6AEF-2EEC-F84F-9D6D-F44764EAA7BC}" type="slidenum">
              <a:rPr lang="en-US" smtClean="0"/>
              <a:t>‹#›</a:t>
            </a:fld>
            <a:endParaRPr lang="en-US"/>
          </a:p>
        </p:txBody>
      </p:sp>
    </p:spTree>
    <p:extLst>
      <p:ext uri="{BB962C8B-B14F-4D97-AF65-F5344CB8AC3E}">
        <p14:creationId xmlns:p14="http://schemas.microsoft.com/office/powerpoint/2010/main" val="21891869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gavi.org/vaccineswork/covid-19-vaccine-rac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google.com/url?sa=i&amp;url=https%3A%2F%2Fwww.nature.com%2Farticles%2Fs41577-020-00480-0&amp;psig=AOvVaw2snKXTS5odHwyHNR3qL5jJ&amp;ust=1613941956148000&amp;source=images&amp;cd=vfe&amp;ved=0CA0QjhxqFwoTCIDIxr6w-e4CFQAAAAAdAAAAABAD"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cdc.gov/coronavirus/2019-ncov/vaccines/different-vaccines/viralvector.html" TargetMode="External"/><Relationship Id="rId2" Type="http://schemas.openxmlformats.org/officeDocument/2006/relationships/hyperlink" Target="https://www.cdc.gov/coronavirus/2019-ncov/vaccines/different-vaccines/mRNA.html"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link.springer.com/journal/43556"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https://www.cdc.gov/coronavirus/2019-ncov/vaccines/different-vaccines/how-they-work.html?CDC_AA_refVal=https%3A%2F%2Fwww.cdc.gov%2Fcoronavirus%2F2019-ncov%2Fvaccines%2Fabout-vaccines%2Fhow-they-work.html"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c.gov/coronavirus/2019-ncov/vaccines/different-vaccines/viralvector.html"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c.gov/coronavirus/2019-ncov/vaccines/different-vaccines/viralvector.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ellcome.org/news/what-different-types-covid-19-vaccine-are-there"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ideo" Target="https://www.youtube.com/embed/lFjIVIIcCvc?feature=oembed" TargetMode="External"/><Relationship Id="rId4" Type="http://schemas.openxmlformats.org/officeDocument/2006/relationships/hyperlink" Target="https://www.youtube.com/watch?v=lFjIVIIcCvc&amp;t=40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webmd.com/vaccines/covid-19-vaccine/news/20201214/closer-look-at-three-covid-19-vaccine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businessinsider.com/covid-19-coronavirus-vaccine-survey-will-people-get-vaccinated-concerns-2020-9" TargetMode="External"/><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hyperlink" Target="https://www.fda.gov/media/144414/download"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papers.ssrn.com/sol3/papers.cfm?abstract_id=378926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linkedin.com/pulse/do-vaccinated-persons-transmit-rich-parker"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hyperlink" Target="https://www.cdc.gov/vaccines/covid-19/info-by-product/clinical-considerations.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theguardian.com/world/2020/nov/24/russia-says-data-on-sputnik-covid-vaccine-shows-95-efficacy" TargetMode="External"/><Relationship Id="rId2" Type="http://schemas.openxmlformats.org/officeDocument/2006/relationships/hyperlink" Target="https://www.biospace.com/article/russia-claims-its-sputnik-v-vaccine-is-92-percent-effective-following-interim-analysis/" TargetMode="External"/><Relationship Id="rId1" Type="http://schemas.openxmlformats.org/officeDocument/2006/relationships/slideLayout" Target="../slideLayouts/slideLayout2.xml"/><Relationship Id="rId5" Type="http://schemas.openxmlformats.org/officeDocument/2006/relationships/hyperlink" Target="https://www.biospace.com/article/russia-s-covid-19-vaccine-appears-safe-and-effective-the-lancet/" TargetMode="External"/><Relationship Id="rId4" Type="http://schemas.openxmlformats.org/officeDocument/2006/relationships/hyperlink" Target="https://www.biospace.com/article/comparing-covid-19-vaccines-pfizer-biontech-moderna-astrazeneca-oxford-j-and-j-russia-s-sputnik-v/"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gavi.org/vaccineswork/first-african-trial-covid-19-vaccine"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businesswire.com/news/home/20200727005800/en/Pfizer-BioNTech-Choose-Lead-mRNA-Vaccine-Candidate" TargetMode="External"/><Relationship Id="rId2" Type="http://schemas.openxmlformats.org/officeDocument/2006/relationships/hyperlink" Target="https://www.fiercepharma.com/manufacturing/pfizer-partner-biontech-scores-eu100m-debt-financing-to-fund-european-covid-19"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www.nytimes.com/reuters/2020/08/28/world/asia/28reuters-health-coronavirus-china-vaccines.html"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hyperlink" Target="https://www.youtube.com/watch?v=lFjIVIIcCvc&amp;t=40s" TargetMode="Externa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F199E-4E5E-B04F-9BF0-01B3A1FA516C}"/>
              </a:ext>
            </a:extLst>
          </p:cNvPr>
          <p:cNvSpPr>
            <a:spLocks noGrp="1"/>
          </p:cNvSpPr>
          <p:nvPr>
            <p:ph type="title"/>
          </p:nvPr>
        </p:nvSpPr>
        <p:spPr>
          <a:xfrm>
            <a:off x="831850" y="434729"/>
            <a:ext cx="10515600" cy="3853936"/>
          </a:xfrm>
        </p:spPr>
        <p:txBody>
          <a:bodyPr>
            <a:normAutofit/>
          </a:bodyPr>
          <a:lstStyle/>
          <a:p>
            <a:pPr algn="ctr"/>
            <a:r>
              <a:rPr lang="en-US" b="1" dirty="0">
                <a:solidFill>
                  <a:srgbClr val="C00000"/>
                </a:solidFill>
              </a:rPr>
              <a:t>COVID-19 Vaccines </a:t>
            </a:r>
            <a:br>
              <a:rPr lang="en-US" b="1" dirty="0">
                <a:solidFill>
                  <a:srgbClr val="C00000"/>
                </a:solidFill>
              </a:rPr>
            </a:br>
            <a:r>
              <a:rPr lang="en-US" b="1" dirty="0">
                <a:solidFill>
                  <a:srgbClr val="C00000"/>
                </a:solidFill>
              </a:rPr>
              <a:t>&amp; </a:t>
            </a:r>
            <a:br>
              <a:rPr lang="en-US" b="1" dirty="0">
                <a:solidFill>
                  <a:srgbClr val="C00000"/>
                </a:solidFill>
              </a:rPr>
            </a:br>
            <a:r>
              <a:rPr lang="en-US" b="1" dirty="0">
                <a:solidFill>
                  <a:srgbClr val="C00000"/>
                </a:solidFill>
              </a:rPr>
              <a:t>Safety Considerations</a:t>
            </a:r>
            <a:br>
              <a:rPr lang="en-US" b="1" dirty="0">
                <a:solidFill>
                  <a:srgbClr val="C00000"/>
                </a:solidFill>
              </a:rPr>
            </a:br>
            <a:endParaRPr lang="en-US" dirty="0"/>
          </a:p>
        </p:txBody>
      </p:sp>
      <p:sp>
        <p:nvSpPr>
          <p:cNvPr id="3" name="Text Placeholder 2">
            <a:extLst>
              <a:ext uri="{FF2B5EF4-FFF2-40B4-BE49-F238E27FC236}">
                <a16:creationId xmlns:a16="http://schemas.microsoft.com/office/drawing/2014/main" id="{DB3A6E54-3C21-3143-8CC0-063EE71307A2}"/>
              </a:ext>
            </a:extLst>
          </p:cNvPr>
          <p:cNvSpPr>
            <a:spLocks noGrp="1"/>
          </p:cNvSpPr>
          <p:nvPr>
            <p:ph type="body" idx="1"/>
          </p:nvPr>
        </p:nvSpPr>
        <p:spPr>
          <a:xfrm>
            <a:off x="593125" y="5048518"/>
            <a:ext cx="11062256" cy="1519707"/>
          </a:xfrm>
        </p:spPr>
        <p:txBody>
          <a:bodyPr>
            <a:normAutofit/>
          </a:bodyPr>
          <a:lstStyle/>
          <a:p>
            <a:pPr algn="ctr"/>
            <a:r>
              <a:rPr lang="en-US" b="1" dirty="0">
                <a:solidFill>
                  <a:schemeClr val="tx1"/>
                </a:solidFill>
              </a:rPr>
              <a:t>Ali Hamidi, MD</a:t>
            </a:r>
          </a:p>
          <a:p>
            <a:pPr algn="ctr"/>
            <a:endParaRPr lang="en-US" b="1" dirty="0">
              <a:solidFill>
                <a:srgbClr val="C00000"/>
              </a:solidFill>
            </a:endParaRPr>
          </a:p>
        </p:txBody>
      </p:sp>
      <p:pic>
        <p:nvPicPr>
          <p:cNvPr id="1026" name="Picture 2" descr="Iranian American Academics and Professionals logo">
            <a:extLst>
              <a:ext uri="{FF2B5EF4-FFF2-40B4-BE49-F238E27FC236}">
                <a16:creationId xmlns:a16="http://schemas.microsoft.com/office/drawing/2014/main" id="{62157541-EE06-7849-9B1B-34A8EF4A2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7719" y="449324"/>
            <a:ext cx="2032000" cy="18288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885E4039-0960-BE4A-863B-E798B46B705D}"/>
              </a:ext>
            </a:extLst>
          </p:cNvPr>
          <p:cNvSpPr>
            <a:spLocks noGrp="1"/>
          </p:cNvSpPr>
          <p:nvPr>
            <p:ph type="sldNum" sz="quarter" idx="12"/>
          </p:nvPr>
        </p:nvSpPr>
        <p:spPr/>
        <p:txBody>
          <a:bodyPr/>
          <a:lstStyle/>
          <a:p>
            <a:fld id="{FE1C6AEF-2EEC-F84F-9D6D-F44764EAA7BC}" type="slidenum">
              <a:rPr lang="en-US" smtClean="0"/>
              <a:t>1</a:t>
            </a:fld>
            <a:endParaRPr lang="en-US"/>
          </a:p>
        </p:txBody>
      </p:sp>
    </p:spTree>
    <p:extLst>
      <p:ext uri="{BB962C8B-B14F-4D97-AF65-F5344CB8AC3E}">
        <p14:creationId xmlns:p14="http://schemas.microsoft.com/office/powerpoint/2010/main" val="182143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77435-2FFE-CE49-ACBC-5AE844FE012D}"/>
              </a:ext>
            </a:extLst>
          </p:cNvPr>
          <p:cNvSpPr>
            <a:spLocks noGrp="1"/>
          </p:cNvSpPr>
          <p:nvPr>
            <p:ph type="title"/>
          </p:nvPr>
        </p:nvSpPr>
        <p:spPr>
          <a:xfrm>
            <a:off x="838200" y="365125"/>
            <a:ext cx="10515600" cy="1204367"/>
          </a:xfrm>
        </p:spPr>
        <p:txBody>
          <a:bodyPr>
            <a:normAutofit fontScale="90000"/>
          </a:bodyPr>
          <a:lstStyle/>
          <a:p>
            <a:br>
              <a:rPr lang="en-US" b="1" dirty="0">
                <a:solidFill>
                  <a:srgbClr val="C00000"/>
                </a:solidFill>
              </a:rPr>
            </a:br>
            <a:br>
              <a:rPr lang="en-US" b="1" dirty="0">
                <a:solidFill>
                  <a:srgbClr val="C00000"/>
                </a:solidFill>
              </a:rPr>
            </a:br>
            <a:r>
              <a:rPr lang="en-US" sz="3600" dirty="0">
                <a:solidFill>
                  <a:srgbClr val="C00000"/>
                </a:solidFill>
              </a:rPr>
              <a:t>Different types of white blood cells fight infection in different ways:</a:t>
            </a:r>
            <a:br>
              <a:rPr lang="en-US" dirty="0"/>
            </a:br>
            <a:br>
              <a:rPr lang="en-US" b="1" dirty="0">
                <a:solidFill>
                  <a:srgbClr val="C00000"/>
                </a:solidFill>
              </a:rPr>
            </a:br>
            <a:endParaRPr lang="en-US" dirty="0"/>
          </a:p>
        </p:txBody>
      </p:sp>
      <p:sp>
        <p:nvSpPr>
          <p:cNvPr id="3" name="Content Placeholder 2">
            <a:extLst>
              <a:ext uri="{FF2B5EF4-FFF2-40B4-BE49-F238E27FC236}">
                <a16:creationId xmlns:a16="http://schemas.microsoft.com/office/drawing/2014/main" id="{AA760E72-1E7B-0441-AF07-A2FB58147BDF}"/>
              </a:ext>
            </a:extLst>
          </p:cNvPr>
          <p:cNvSpPr>
            <a:spLocks noGrp="1"/>
          </p:cNvSpPr>
          <p:nvPr>
            <p:ph idx="1"/>
          </p:nvPr>
        </p:nvSpPr>
        <p:spPr>
          <a:xfrm>
            <a:off x="838200" y="1392072"/>
            <a:ext cx="10515600" cy="5313527"/>
          </a:xfrm>
        </p:spPr>
        <p:txBody>
          <a:bodyPr>
            <a:normAutofit/>
          </a:bodyPr>
          <a:lstStyle/>
          <a:p>
            <a:pPr marL="0" indent="0" algn="ctr">
              <a:buNone/>
            </a:pPr>
            <a:r>
              <a:rPr lang="en-US" dirty="0">
                <a:solidFill>
                  <a:srgbClr val="FF0000"/>
                </a:solidFill>
              </a:rPr>
              <a:t>Macrophages and Lymphocytes</a:t>
            </a:r>
          </a:p>
          <a:p>
            <a:r>
              <a:rPr lang="en-US" b="1" dirty="0">
                <a:solidFill>
                  <a:srgbClr val="C00000"/>
                </a:solidFill>
              </a:rPr>
              <a:t>Macrophages</a:t>
            </a:r>
            <a:r>
              <a:rPr lang="en-US" dirty="0">
                <a:solidFill>
                  <a:srgbClr val="C00000"/>
                </a:solidFill>
              </a:rPr>
              <a:t> </a:t>
            </a:r>
            <a:r>
              <a:rPr lang="en-US" dirty="0"/>
              <a:t>are white blood cells that swallow up and digest germs and dead or dying cells. </a:t>
            </a:r>
          </a:p>
          <a:p>
            <a:r>
              <a:rPr lang="en-US" b="1" dirty="0">
                <a:solidFill>
                  <a:srgbClr val="C00000"/>
                </a:solidFill>
              </a:rPr>
              <a:t>T-lymphocytes</a:t>
            </a:r>
            <a:r>
              <a:rPr lang="en-US" dirty="0">
                <a:solidFill>
                  <a:srgbClr val="C00000"/>
                </a:solidFill>
              </a:rPr>
              <a:t> </a:t>
            </a:r>
            <a:r>
              <a:rPr lang="en-US" dirty="0"/>
              <a:t>are another type of defensive white blood cell. They attack cells in the body that have already been infected.</a:t>
            </a:r>
          </a:p>
          <a:p>
            <a:pPr>
              <a:buFontTx/>
              <a:buChar char="-"/>
            </a:pPr>
            <a:r>
              <a:rPr lang="en-US" b="1" dirty="0">
                <a:solidFill>
                  <a:srgbClr val="C00000"/>
                </a:solidFill>
              </a:rPr>
              <a:t>B-lymphocytes </a:t>
            </a:r>
            <a:r>
              <a:rPr lang="en-US" dirty="0"/>
              <a:t>are defensive white blood cells. They produce </a:t>
            </a:r>
            <a:r>
              <a:rPr lang="en-US" dirty="0">
                <a:solidFill>
                  <a:schemeClr val="accent1"/>
                </a:solidFill>
                <a:highlight>
                  <a:srgbClr val="FFFF00"/>
                </a:highlight>
              </a:rPr>
              <a:t>antibodies </a:t>
            </a:r>
            <a:r>
              <a:rPr lang="en-US" dirty="0"/>
              <a:t>that attack the pieces of the virus left behind by the macrophages.</a:t>
            </a:r>
          </a:p>
          <a:p>
            <a:pPr>
              <a:buFontTx/>
              <a:buChar char="-"/>
            </a:pPr>
            <a:endParaRPr lang="en-US" dirty="0"/>
          </a:p>
        </p:txBody>
      </p:sp>
      <p:sp>
        <p:nvSpPr>
          <p:cNvPr id="4" name="Slide Number Placeholder 3">
            <a:extLst>
              <a:ext uri="{FF2B5EF4-FFF2-40B4-BE49-F238E27FC236}">
                <a16:creationId xmlns:a16="http://schemas.microsoft.com/office/drawing/2014/main" id="{D2561329-69A3-0E46-9AF8-4D278EA7F480}"/>
              </a:ext>
            </a:extLst>
          </p:cNvPr>
          <p:cNvSpPr>
            <a:spLocks noGrp="1"/>
          </p:cNvSpPr>
          <p:nvPr>
            <p:ph type="sldNum" sz="quarter" idx="12"/>
          </p:nvPr>
        </p:nvSpPr>
        <p:spPr/>
        <p:txBody>
          <a:bodyPr/>
          <a:lstStyle/>
          <a:p>
            <a:fld id="{FE1C6AEF-2EEC-F84F-9D6D-F44764EAA7BC}" type="slidenum">
              <a:rPr lang="en-US" smtClean="0"/>
              <a:t>10</a:t>
            </a:fld>
            <a:endParaRPr lang="en-US"/>
          </a:p>
        </p:txBody>
      </p:sp>
    </p:spTree>
    <p:extLst>
      <p:ext uri="{BB962C8B-B14F-4D97-AF65-F5344CB8AC3E}">
        <p14:creationId xmlns:p14="http://schemas.microsoft.com/office/powerpoint/2010/main" val="1912959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A960A-5320-AA4A-9A1E-035599BDB046}"/>
              </a:ext>
            </a:extLst>
          </p:cNvPr>
          <p:cNvSpPr>
            <a:spLocks noGrp="1"/>
          </p:cNvSpPr>
          <p:nvPr>
            <p:ph type="title"/>
          </p:nvPr>
        </p:nvSpPr>
        <p:spPr/>
        <p:txBody>
          <a:bodyPr/>
          <a:lstStyle/>
          <a:p>
            <a:r>
              <a:rPr lang="en-US" dirty="0">
                <a:solidFill>
                  <a:srgbClr val="C00000"/>
                </a:solidFill>
              </a:rPr>
              <a:t>Viral Infection and Immunity</a:t>
            </a:r>
          </a:p>
        </p:txBody>
      </p:sp>
      <p:sp>
        <p:nvSpPr>
          <p:cNvPr id="3" name="Content Placeholder 2">
            <a:extLst>
              <a:ext uri="{FF2B5EF4-FFF2-40B4-BE49-F238E27FC236}">
                <a16:creationId xmlns:a16="http://schemas.microsoft.com/office/drawing/2014/main" id="{8D8DD434-CAFE-F44A-85B3-E8ACCB96C8A5}"/>
              </a:ext>
            </a:extLst>
          </p:cNvPr>
          <p:cNvSpPr>
            <a:spLocks noGrp="1"/>
          </p:cNvSpPr>
          <p:nvPr>
            <p:ph idx="1"/>
          </p:nvPr>
        </p:nvSpPr>
        <p:spPr>
          <a:xfrm>
            <a:off x="838200" y="1436914"/>
            <a:ext cx="10515600" cy="5055961"/>
          </a:xfrm>
        </p:spPr>
        <p:txBody>
          <a:bodyPr/>
          <a:lstStyle/>
          <a:p>
            <a:r>
              <a:rPr lang="en-US" dirty="0"/>
              <a:t>The first time a person is infected with the virus that causes COVID-19, it can </a:t>
            </a:r>
            <a:r>
              <a:rPr lang="en-US" b="1" u="sng" dirty="0"/>
              <a:t>take several days or weeks </a:t>
            </a:r>
            <a:r>
              <a:rPr lang="en-US" dirty="0"/>
              <a:t>for their body to make and use all the germ-fighting tools needed to get over the infection. </a:t>
            </a:r>
          </a:p>
          <a:p>
            <a:r>
              <a:rPr lang="en-US" dirty="0"/>
              <a:t>After the 1’st exposure, the person’s </a:t>
            </a:r>
            <a:r>
              <a:rPr lang="en-US" b="1" dirty="0"/>
              <a:t>immune system remembers</a:t>
            </a:r>
            <a:r>
              <a:rPr lang="en-US" dirty="0"/>
              <a:t> what it learned about how to protect the body against that disease.</a:t>
            </a:r>
          </a:p>
          <a:p>
            <a:r>
              <a:rPr lang="en-US" dirty="0"/>
              <a:t>The body keeps a few </a:t>
            </a:r>
            <a:r>
              <a:rPr lang="en-US" b="1" dirty="0"/>
              <a:t>T-lymphocytes, called memory cells</a:t>
            </a:r>
            <a:r>
              <a:rPr lang="en-US" dirty="0"/>
              <a:t>, that go into action quickly if the body encounters the same virus again. When the familiar antigens are detected ( by T cells) , T cells send signal to </a:t>
            </a:r>
            <a:r>
              <a:rPr lang="en-US" b="1" dirty="0"/>
              <a:t>B-lymphocytes to produce antibodies </a:t>
            </a:r>
            <a:r>
              <a:rPr lang="en-US" dirty="0"/>
              <a:t>to attack those antigens. </a:t>
            </a:r>
          </a:p>
          <a:p>
            <a:r>
              <a:rPr lang="en-US" dirty="0"/>
              <a:t>Experts are still learning how long these memory cells protect a person against the virus that causes COVID-19</a:t>
            </a:r>
          </a:p>
          <a:p>
            <a:endParaRPr lang="en-US" dirty="0"/>
          </a:p>
        </p:txBody>
      </p:sp>
      <p:sp>
        <p:nvSpPr>
          <p:cNvPr id="4" name="Slide Number Placeholder 3">
            <a:extLst>
              <a:ext uri="{FF2B5EF4-FFF2-40B4-BE49-F238E27FC236}">
                <a16:creationId xmlns:a16="http://schemas.microsoft.com/office/drawing/2014/main" id="{3F9C1C3D-F995-F74F-B3E3-E822F41B9AD0}"/>
              </a:ext>
            </a:extLst>
          </p:cNvPr>
          <p:cNvSpPr>
            <a:spLocks noGrp="1"/>
          </p:cNvSpPr>
          <p:nvPr>
            <p:ph type="sldNum" sz="quarter" idx="12"/>
          </p:nvPr>
        </p:nvSpPr>
        <p:spPr/>
        <p:txBody>
          <a:bodyPr/>
          <a:lstStyle/>
          <a:p>
            <a:fld id="{FE1C6AEF-2EEC-F84F-9D6D-F44764EAA7BC}" type="slidenum">
              <a:rPr lang="en-US" smtClean="0"/>
              <a:t>11</a:t>
            </a:fld>
            <a:endParaRPr lang="en-US"/>
          </a:p>
        </p:txBody>
      </p:sp>
    </p:spTree>
    <p:extLst>
      <p:ext uri="{BB962C8B-B14F-4D97-AF65-F5344CB8AC3E}">
        <p14:creationId xmlns:p14="http://schemas.microsoft.com/office/powerpoint/2010/main" val="2515445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07A3A-4481-2745-B29D-F5476295CBE9}"/>
              </a:ext>
            </a:extLst>
          </p:cNvPr>
          <p:cNvSpPr>
            <a:spLocks noGrp="1"/>
          </p:cNvSpPr>
          <p:nvPr>
            <p:ph type="title"/>
          </p:nvPr>
        </p:nvSpPr>
        <p:spPr>
          <a:xfrm>
            <a:off x="959708" y="136525"/>
            <a:ext cx="10394092" cy="1185648"/>
          </a:xfrm>
        </p:spPr>
        <p:txBody>
          <a:bodyPr>
            <a:normAutofit fontScale="90000"/>
          </a:bodyPr>
          <a:lstStyle/>
          <a:p>
            <a:r>
              <a:rPr lang="en-US" dirty="0">
                <a:solidFill>
                  <a:srgbClr val="C00000"/>
                </a:solidFill>
              </a:rPr>
              <a:t>How COVID-19 Vaccines Work</a:t>
            </a:r>
            <a:br>
              <a:rPr lang="en-US" dirty="0"/>
            </a:br>
            <a:endParaRPr lang="en-US" dirty="0"/>
          </a:p>
        </p:txBody>
      </p:sp>
      <p:sp>
        <p:nvSpPr>
          <p:cNvPr id="3" name="Content Placeholder 2">
            <a:extLst>
              <a:ext uri="{FF2B5EF4-FFF2-40B4-BE49-F238E27FC236}">
                <a16:creationId xmlns:a16="http://schemas.microsoft.com/office/drawing/2014/main" id="{30484987-343F-094A-A48D-693AC769CFDC}"/>
              </a:ext>
            </a:extLst>
          </p:cNvPr>
          <p:cNvSpPr>
            <a:spLocks noGrp="1"/>
          </p:cNvSpPr>
          <p:nvPr>
            <p:ph idx="1"/>
          </p:nvPr>
        </p:nvSpPr>
        <p:spPr>
          <a:xfrm>
            <a:off x="838200" y="1233714"/>
            <a:ext cx="10515600" cy="4943249"/>
          </a:xfrm>
        </p:spPr>
        <p:txBody>
          <a:bodyPr>
            <a:normAutofit fontScale="92500" lnSpcReduction="10000"/>
          </a:bodyPr>
          <a:lstStyle/>
          <a:p>
            <a:r>
              <a:rPr lang="en-US" dirty="0"/>
              <a:t>COVID-19 vaccines help our bodies develop immunity to the virus that causes COVID-19 </a:t>
            </a:r>
            <a:r>
              <a:rPr lang="en-US" u="sng" dirty="0">
                <a:highlight>
                  <a:srgbClr val="FF0000"/>
                </a:highlight>
              </a:rPr>
              <a:t>without</a:t>
            </a:r>
            <a:r>
              <a:rPr lang="en-US" u="sng" dirty="0"/>
              <a:t> us having to get the illness</a:t>
            </a:r>
            <a:r>
              <a:rPr lang="en-US" dirty="0"/>
              <a:t>. </a:t>
            </a:r>
          </a:p>
          <a:p>
            <a:r>
              <a:rPr lang="en-US" dirty="0"/>
              <a:t>Different types of vaccines work in different ways to offer protection, but with all types of vaccines, the body is left with a supply of </a:t>
            </a:r>
            <a:r>
              <a:rPr lang="en-US" b="1" dirty="0">
                <a:solidFill>
                  <a:srgbClr val="C00000"/>
                </a:solidFill>
              </a:rPr>
              <a:t>“memory” T-lymphocytes as well as B-lymphocytes </a:t>
            </a:r>
            <a:r>
              <a:rPr lang="en-US" dirty="0"/>
              <a:t>that will remember how to fight that virus in the future.</a:t>
            </a:r>
          </a:p>
          <a:p>
            <a:r>
              <a:rPr lang="en-US" b="1" dirty="0">
                <a:solidFill>
                  <a:srgbClr val="C00000"/>
                </a:solidFill>
              </a:rPr>
              <a:t>=&gt; </a:t>
            </a:r>
            <a:r>
              <a:rPr lang="en-US" dirty="0"/>
              <a:t>It typically takes </a:t>
            </a:r>
            <a:r>
              <a:rPr lang="en-US" b="1" u="sng" dirty="0">
                <a:solidFill>
                  <a:srgbClr val="C00000"/>
                </a:solidFill>
              </a:rPr>
              <a:t>a few weeks</a:t>
            </a:r>
            <a:r>
              <a:rPr lang="en-US" dirty="0"/>
              <a:t>  </a:t>
            </a:r>
            <a:r>
              <a:rPr lang="en-US" dirty="0">
                <a:solidFill>
                  <a:srgbClr val="FF0000"/>
                </a:solidFill>
              </a:rPr>
              <a:t>(~2 WKs) </a:t>
            </a:r>
            <a:r>
              <a:rPr lang="en-US" dirty="0"/>
              <a:t>for the body to produce T-lymphocytes and B-lymphocytes after vaccination. Therefore, </a:t>
            </a:r>
            <a:r>
              <a:rPr lang="en-US" b="1" u="sng" dirty="0">
                <a:highlight>
                  <a:srgbClr val="FFFF00"/>
                </a:highlight>
              </a:rPr>
              <a:t>it is possible that a person could be infected with the virus that causes COVID-19 just before or just after vaccination and then get sick </a:t>
            </a:r>
            <a:r>
              <a:rPr lang="en-US" dirty="0"/>
              <a:t>because the vaccine did not have enough time to provide protection.</a:t>
            </a:r>
          </a:p>
          <a:p>
            <a:r>
              <a:rPr lang="en-US" dirty="0"/>
              <a:t>Sometimes after vaccination, </a:t>
            </a:r>
            <a:r>
              <a:rPr lang="en-US" dirty="0">
                <a:highlight>
                  <a:srgbClr val="00FFFF"/>
                </a:highlight>
              </a:rPr>
              <a:t>the process of building immunity can cause symptoms, such as fever.</a:t>
            </a:r>
            <a:r>
              <a:rPr lang="en-US" dirty="0"/>
              <a:t> These symptoms </a:t>
            </a:r>
            <a:r>
              <a:rPr lang="en-US" u="sng" dirty="0"/>
              <a:t>are normal and are a sign that the body is building immunity</a:t>
            </a:r>
            <a:r>
              <a:rPr lang="en-US" u="sng" dirty="0">
                <a:solidFill>
                  <a:srgbClr val="C00000"/>
                </a:solidFill>
              </a:rPr>
              <a:t>( Adverse effects </a:t>
            </a:r>
            <a:r>
              <a:rPr lang="en-US" u="sng" dirty="0">
                <a:solidFill>
                  <a:srgbClr val="C00000"/>
                </a:solidFill>
                <a:sym typeface="Wingdings" pitchFamily="2" charset="2"/>
              </a:rPr>
              <a:t> Features , Not Bug!)</a:t>
            </a:r>
            <a:endParaRPr lang="en-US" b="1" u="sng" dirty="0">
              <a:solidFill>
                <a:srgbClr val="C00000"/>
              </a:solidFill>
            </a:endParaRPr>
          </a:p>
        </p:txBody>
      </p:sp>
      <p:sp>
        <p:nvSpPr>
          <p:cNvPr id="4" name="Slide Number Placeholder 3">
            <a:extLst>
              <a:ext uri="{FF2B5EF4-FFF2-40B4-BE49-F238E27FC236}">
                <a16:creationId xmlns:a16="http://schemas.microsoft.com/office/drawing/2014/main" id="{081692B6-B08D-A046-A842-FB6345664A8A}"/>
              </a:ext>
            </a:extLst>
          </p:cNvPr>
          <p:cNvSpPr>
            <a:spLocks noGrp="1"/>
          </p:cNvSpPr>
          <p:nvPr>
            <p:ph type="sldNum" sz="quarter" idx="12"/>
          </p:nvPr>
        </p:nvSpPr>
        <p:spPr/>
        <p:txBody>
          <a:bodyPr/>
          <a:lstStyle/>
          <a:p>
            <a:fld id="{FE1C6AEF-2EEC-F84F-9D6D-F44764EAA7BC}" type="slidenum">
              <a:rPr lang="en-US" smtClean="0"/>
              <a:t>12</a:t>
            </a:fld>
            <a:endParaRPr lang="en-US" dirty="0"/>
          </a:p>
        </p:txBody>
      </p:sp>
    </p:spTree>
    <p:extLst>
      <p:ext uri="{BB962C8B-B14F-4D97-AF65-F5344CB8AC3E}">
        <p14:creationId xmlns:p14="http://schemas.microsoft.com/office/powerpoint/2010/main" val="3242145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710F4-792D-FE4C-AB1D-CE120CA8CD5A}"/>
              </a:ext>
            </a:extLst>
          </p:cNvPr>
          <p:cNvSpPr>
            <a:spLocks noGrp="1"/>
          </p:cNvSpPr>
          <p:nvPr>
            <p:ph type="title"/>
          </p:nvPr>
        </p:nvSpPr>
        <p:spPr>
          <a:xfrm>
            <a:off x="838199" y="0"/>
            <a:ext cx="11022117" cy="829270"/>
          </a:xfrm>
        </p:spPr>
        <p:txBody>
          <a:bodyPr>
            <a:noAutofit/>
          </a:bodyPr>
          <a:lstStyle/>
          <a:p>
            <a:r>
              <a:rPr lang="en-US" sz="2200" b="1" dirty="0"/>
              <a:t>Around the world, there are now </a:t>
            </a:r>
            <a:r>
              <a:rPr lang="en-US" sz="2200" b="1" dirty="0">
                <a:solidFill>
                  <a:srgbClr val="C00000"/>
                </a:solidFill>
              </a:rPr>
              <a:t>76 COVID-19 vaccine candidates </a:t>
            </a:r>
            <a:r>
              <a:rPr lang="en-US" sz="2200" b="1" dirty="0"/>
              <a:t>undergoing clinical trials</a:t>
            </a:r>
            <a:endParaRPr lang="en-US" sz="2200" dirty="0"/>
          </a:p>
        </p:txBody>
      </p:sp>
      <p:sp>
        <p:nvSpPr>
          <p:cNvPr id="3" name="Rectangle 2">
            <a:extLst>
              <a:ext uri="{FF2B5EF4-FFF2-40B4-BE49-F238E27FC236}">
                <a16:creationId xmlns:a16="http://schemas.microsoft.com/office/drawing/2014/main" id="{0C94BBB6-C34D-1246-A6EE-2474D9592DEF}"/>
              </a:ext>
            </a:extLst>
          </p:cNvPr>
          <p:cNvSpPr/>
          <p:nvPr/>
        </p:nvSpPr>
        <p:spPr>
          <a:xfrm>
            <a:off x="110659" y="6028731"/>
            <a:ext cx="13137939" cy="923330"/>
          </a:xfrm>
          <a:prstGeom prst="rect">
            <a:avLst/>
          </a:prstGeom>
        </p:spPr>
        <p:txBody>
          <a:bodyPr wrap="square">
            <a:spAutoFit/>
          </a:bodyPr>
          <a:lstStyle/>
          <a:p>
            <a:r>
              <a:rPr lang="en-US" dirty="0">
                <a:solidFill>
                  <a:srgbClr val="C00000"/>
                </a:solidFill>
              </a:rPr>
              <a:t>As of March 7, 2021 </a:t>
            </a:r>
          </a:p>
          <a:p>
            <a:r>
              <a:rPr lang="en-US" dirty="0">
                <a:hlinkClick r:id="rId3"/>
              </a:rPr>
              <a:t>https://www.gavi.org/vaccineswork/covid-19-vaccine-race</a:t>
            </a:r>
            <a:endParaRPr lang="en-US" dirty="0"/>
          </a:p>
          <a:p>
            <a:endParaRPr lang="en-US" dirty="0"/>
          </a:p>
        </p:txBody>
      </p:sp>
      <p:pic>
        <p:nvPicPr>
          <p:cNvPr id="12" name="Content Placeholder 11" descr="Table&#10;&#10;Description automatically generated">
            <a:extLst>
              <a:ext uri="{FF2B5EF4-FFF2-40B4-BE49-F238E27FC236}">
                <a16:creationId xmlns:a16="http://schemas.microsoft.com/office/drawing/2014/main" id="{EFFB7B6F-8689-9A4B-98D3-6158AE5FD274}"/>
              </a:ext>
            </a:extLst>
          </p:cNvPr>
          <p:cNvPicPr>
            <a:picLocks noGrp="1" noChangeAspect="1"/>
          </p:cNvPicPr>
          <p:nvPr>
            <p:ph idx="1"/>
          </p:nvPr>
        </p:nvPicPr>
        <p:blipFill>
          <a:blip r:embed="rId4"/>
          <a:stretch>
            <a:fillRect/>
          </a:stretch>
        </p:blipFill>
        <p:spPr>
          <a:xfrm>
            <a:off x="331682" y="546712"/>
            <a:ext cx="11528635" cy="5482019"/>
          </a:xfrm>
        </p:spPr>
      </p:pic>
      <p:sp>
        <p:nvSpPr>
          <p:cNvPr id="4" name="Slide Number Placeholder 3">
            <a:extLst>
              <a:ext uri="{FF2B5EF4-FFF2-40B4-BE49-F238E27FC236}">
                <a16:creationId xmlns:a16="http://schemas.microsoft.com/office/drawing/2014/main" id="{5B30C1DC-F0DE-6740-B52F-98A8C0262885}"/>
              </a:ext>
            </a:extLst>
          </p:cNvPr>
          <p:cNvSpPr>
            <a:spLocks noGrp="1"/>
          </p:cNvSpPr>
          <p:nvPr>
            <p:ph type="sldNum" sz="quarter" idx="12"/>
          </p:nvPr>
        </p:nvSpPr>
        <p:spPr/>
        <p:txBody>
          <a:bodyPr/>
          <a:lstStyle/>
          <a:p>
            <a:fld id="{FE1C6AEF-2EEC-F84F-9D6D-F44764EAA7BC}" type="slidenum">
              <a:rPr lang="en-US" smtClean="0"/>
              <a:t>13</a:t>
            </a:fld>
            <a:endParaRPr lang="en-US"/>
          </a:p>
        </p:txBody>
      </p:sp>
    </p:spTree>
    <p:extLst>
      <p:ext uri="{BB962C8B-B14F-4D97-AF65-F5344CB8AC3E}">
        <p14:creationId xmlns:p14="http://schemas.microsoft.com/office/powerpoint/2010/main" val="687657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A6842-466B-AF46-AFD5-CFB79DDF6792}"/>
              </a:ext>
            </a:extLst>
          </p:cNvPr>
          <p:cNvSpPr>
            <a:spLocks noGrp="1"/>
          </p:cNvSpPr>
          <p:nvPr>
            <p:ph type="title"/>
          </p:nvPr>
        </p:nvSpPr>
        <p:spPr/>
        <p:txBody>
          <a:bodyPr>
            <a:normAutofit fontScale="90000"/>
          </a:bodyPr>
          <a:lstStyle/>
          <a:p>
            <a:br>
              <a:rPr lang="en-US" dirty="0"/>
            </a:br>
            <a:r>
              <a:rPr lang="en-US" u="sng" dirty="0">
                <a:hlinkClick r:id="rId2" tooltip="Viral targets for vaccines against COVID-19 | Nature Reviews Immunology"/>
              </a:rPr>
              <a:t>Viral targets for vaccines against COVID-19</a:t>
            </a:r>
            <a:br>
              <a:rPr lang="en-US" u="sng" dirty="0">
                <a:hlinkClick r:id="rId2" tooltip="Viral targets for vaccines against COVID-19 | Nature Reviews Immunology"/>
              </a:rPr>
            </a:br>
            <a:br>
              <a:rPr lang="en-US" dirty="0"/>
            </a:br>
            <a:endParaRPr lang="en-US" dirty="0"/>
          </a:p>
        </p:txBody>
      </p:sp>
      <p:pic>
        <p:nvPicPr>
          <p:cNvPr id="5122" name="Picture 2" descr="Image result for covid-19 protein subunit vaccines">
            <a:extLst>
              <a:ext uri="{FF2B5EF4-FFF2-40B4-BE49-F238E27FC236}">
                <a16:creationId xmlns:a16="http://schemas.microsoft.com/office/drawing/2014/main" id="{DDF57E5D-6BF3-4D45-B73F-3C0B6E4A559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1086" y="1130180"/>
            <a:ext cx="7196785" cy="57738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14A2FA7-7D77-9C48-9205-328EB576C545}"/>
              </a:ext>
            </a:extLst>
          </p:cNvPr>
          <p:cNvSpPr/>
          <p:nvPr/>
        </p:nvSpPr>
        <p:spPr>
          <a:xfrm>
            <a:off x="8807871" y="5942568"/>
            <a:ext cx="2984407" cy="369332"/>
          </a:xfrm>
          <a:prstGeom prst="rect">
            <a:avLst/>
          </a:prstGeom>
        </p:spPr>
        <p:txBody>
          <a:bodyPr wrap="none">
            <a:spAutoFit/>
          </a:bodyPr>
          <a:lstStyle/>
          <a:p>
            <a:r>
              <a:rPr lang="en-US" u="sng" dirty="0">
                <a:hlinkClick r:id="rId2" tooltip="Viral targets for vaccines against COVID-19 | Nature Reviews Immunology"/>
              </a:rPr>
              <a:t> Nature Reviews Immunology </a:t>
            </a:r>
            <a:endParaRPr lang="en-US" dirty="0"/>
          </a:p>
        </p:txBody>
      </p:sp>
      <p:sp>
        <p:nvSpPr>
          <p:cNvPr id="3" name="Slide Number Placeholder 2">
            <a:extLst>
              <a:ext uri="{FF2B5EF4-FFF2-40B4-BE49-F238E27FC236}">
                <a16:creationId xmlns:a16="http://schemas.microsoft.com/office/drawing/2014/main" id="{9AA119BD-E673-B249-B27A-37E04F9FC52F}"/>
              </a:ext>
            </a:extLst>
          </p:cNvPr>
          <p:cNvSpPr>
            <a:spLocks noGrp="1"/>
          </p:cNvSpPr>
          <p:nvPr>
            <p:ph type="sldNum" sz="quarter" idx="12"/>
          </p:nvPr>
        </p:nvSpPr>
        <p:spPr/>
        <p:txBody>
          <a:bodyPr/>
          <a:lstStyle/>
          <a:p>
            <a:fld id="{FE1C6AEF-2EEC-F84F-9D6D-F44764EAA7BC}" type="slidenum">
              <a:rPr lang="en-US" smtClean="0"/>
              <a:t>14</a:t>
            </a:fld>
            <a:endParaRPr lang="en-US"/>
          </a:p>
        </p:txBody>
      </p:sp>
    </p:spTree>
    <p:extLst>
      <p:ext uri="{BB962C8B-B14F-4D97-AF65-F5344CB8AC3E}">
        <p14:creationId xmlns:p14="http://schemas.microsoft.com/office/powerpoint/2010/main" val="618030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7289-AFC3-4E48-9E56-58E9B3405A11}"/>
              </a:ext>
            </a:extLst>
          </p:cNvPr>
          <p:cNvSpPr>
            <a:spLocks noGrp="1"/>
          </p:cNvSpPr>
          <p:nvPr>
            <p:ph type="title"/>
          </p:nvPr>
        </p:nvSpPr>
        <p:spPr>
          <a:xfrm>
            <a:off x="838200" y="365125"/>
            <a:ext cx="10515600" cy="742913"/>
          </a:xfrm>
        </p:spPr>
        <p:txBody>
          <a:bodyPr>
            <a:noAutofit/>
          </a:bodyPr>
          <a:lstStyle/>
          <a:p>
            <a:br>
              <a:rPr lang="en-US" sz="2400" b="1" dirty="0">
                <a:solidFill>
                  <a:srgbClr val="C00000"/>
                </a:solidFill>
              </a:rPr>
            </a:br>
            <a:r>
              <a:rPr lang="en-US" sz="2400" b="1" dirty="0">
                <a:solidFill>
                  <a:srgbClr val="C00000"/>
                </a:solidFill>
              </a:rPr>
              <a:t>Types of COVID -19 Vaccines :</a:t>
            </a:r>
            <a:br>
              <a:rPr lang="en-US" sz="2400" b="1" dirty="0">
                <a:solidFill>
                  <a:srgbClr val="C00000"/>
                </a:solidFill>
              </a:rPr>
            </a:br>
            <a:br>
              <a:rPr lang="en-US" sz="2400" dirty="0"/>
            </a:br>
            <a:br>
              <a:rPr lang="en-US" sz="2400" dirty="0"/>
            </a:br>
            <a:endParaRPr lang="en-US" sz="2400" dirty="0"/>
          </a:p>
        </p:txBody>
      </p:sp>
      <p:sp>
        <p:nvSpPr>
          <p:cNvPr id="3" name="Content Placeholder 2">
            <a:extLst>
              <a:ext uri="{FF2B5EF4-FFF2-40B4-BE49-F238E27FC236}">
                <a16:creationId xmlns:a16="http://schemas.microsoft.com/office/drawing/2014/main" id="{9A5DD859-5E05-6F45-9B0F-0A20898AC653}"/>
              </a:ext>
            </a:extLst>
          </p:cNvPr>
          <p:cNvSpPr>
            <a:spLocks noGrp="1"/>
          </p:cNvSpPr>
          <p:nvPr>
            <p:ph idx="1"/>
          </p:nvPr>
        </p:nvSpPr>
        <p:spPr>
          <a:xfrm>
            <a:off x="838200" y="1108038"/>
            <a:ext cx="10515600" cy="5068925"/>
          </a:xfrm>
        </p:spPr>
        <p:txBody>
          <a:bodyPr>
            <a:normAutofit/>
          </a:bodyPr>
          <a:lstStyle/>
          <a:p>
            <a:r>
              <a:rPr lang="en-US" i="1" dirty="0"/>
              <a:t>Currently, there are </a:t>
            </a:r>
            <a:r>
              <a:rPr lang="en-US" i="1" dirty="0">
                <a:solidFill>
                  <a:srgbClr val="C00000"/>
                </a:solidFill>
              </a:rPr>
              <a:t>3  main types </a:t>
            </a:r>
            <a:r>
              <a:rPr lang="en-US" i="1" dirty="0"/>
              <a:t>of COVID-19 vaccines that are approved in the United States </a:t>
            </a:r>
            <a:r>
              <a:rPr lang="en-US" i="1" dirty="0">
                <a:highlight>
                  <a:srgbClr val="FFFF00"/>
                </a:highlight>
              </a:rPr>
              <a:t>or</a:t>
            </a:r>
            <a:r>
              <a:rPr lang="en-US" i="1" dirty="0"/>
              <a:t> are in late phase of clinical trials:</a:t>
            </a:r>
          </a:p>
          <a:p>
            <a:endParaRPr lang="en-US" b="1" i="1" u="sng" dirty="0">
              <a:solidFill>
                <a:srgbClr val="0563C1"/>
              </a:solidFill>
              <a:hlinkClick r:id="rId2">
                <a:extLst>
                  <a:ext uri="{A12FA001-AC4F-418D-AE19-62706E023703}">
                    <ahyp:hlinkClr xmlns:ahyp="http://schemas.microsoft.com/office/drawing/2018/hyperlinkcolor" val="tx"/>
                  </a:ext>
                </a:extLst>
              </a:hlinkClick>
            </a:endParaRPr>
          </a:p>
          <a:p>
            <a:r>
              <a:rPr lang="en-US" b="1" u="sng" dirty="0">
                <a:solidFill>
                  <a:srgbClr val="C00000"/>
                </a:solidFill>
                <a:hlinkClick r:id="rId2">
                  <a:extLst>
                    <a:ext uri="{A12FA001-AC4F-418D-AE19-62706E023703}">
                      <ahyp:hlinkClr xmlns:ahyp="http://schemas.microsoft.com/office/drawing/2018/hyperlinkcolor" val="tx"/>
                    </a:ext>
                  </a:extLst>
                </a:hlinkClick>
              </a:rPr>
              <a:t>mRNA vaccines</a:t>
            </a:r>
            <a:r>
              <a:rPr lang="en-US" b="1" dirty="0">
                <a:solidFill>
                  <a:srgbClr val="C00000"/>
                </a:solidFill>
              </a:rPr>
              <a:t> </a:t>
            </a:r>
          </a:p>
          <a:p>
            <a:endParaRPr lang="en-US" b="1" dirty="0">
              <a:solidFill>
                <a:srgbClr val="C00000"/>
              </a:solidFill>
            </a:endParaRPr>
          </a:p>
          <a:p>
            <a:r>
              <a:rPr lang="en-US" b="1" u="sng" dirty="0">
                <a:solidFill>
                  <a:srgbClr val="C00000"/>
                </a:solidFill>
              </a:rPr>
              <a:t>Protein subunit vaccines </a:t>
            </a:r>
          </a:p>
          <a:p>
            <a:endParaRPr lang="en-US" dirty="0">
              <a:solidFill>
                <a:srgbClr val="C00000"/>
              </a:solidFill>
            </a:endParaRPr>
          </a:p>
          <a:p>
            <a:r>
              <a:rPr lang="en-US" b="1" u="sng" dirty="0">
                <a:solidFill>
                  <a:srgbClr val="C00000"/>
                </a:solidFill>
                <a:hlinkClick r:id="rId3">
                  <a:extLst>
                    <a:ext uri="{A12FA001-AC4F-418D-AE19-62706E023703}">
                      <ahyp:hlinkClr xmlns:ahyp="http://schemas.microsoft.com/office/drawing/2018/hyperlinkcolor" val="tx"/>
                    </a:ext>
                  </a:extLst>
                </a:hlinkClick>
              </a:rPr>
              <a:t>Vector vaccines</a:t>
            </a:r>
            <a:r>
              <a:rPr lang="en-US" dirty="0">
                <a:solidFill>
                  <a:srgbClr val="C00000"/>
                </a:solidFill>
              </a:rPr>
              <a:t> </a:t>
            </a:r>
          </a:p>
        </p:txBody>
      </p:sp>
      <p:sp>
        <p:nvSpPr>
          <p:cNvPr id="4" name="Slide Number Placeholder 3">
            <a:extLst>
              <a:ext uri="{FF2B5EF4-FFF2-40B4-BE49-F238E27FC236}">
                <a16:creationId xmlns:a16="http://schemas.microsoft.com/office/drawing/2014/main" id="{E4D42F1C-E11B-244C-9AE8-FE3E49767A60}"/>
              </a:ext>
            </a:extLst>
          </p:cNvPr>
          <p:cNvSpPr>
            <a:spLocks noGrp="1"/>
          </p:cNvSpPr>
          <p:nvPr>
            <p:ph type="sldNum" sz="quarter" idx="12"/>
          </p:nvPr>
        </p:nvSpPr>
        <p:spPr/>
        <p:txBody>
          <a:bodyPr/>
          <a:lstStyle/>
          <a:p>
            <a:fld id="{FE1C6AEF-2EEC-F84F-9D6D-F44764EAA7BC}" type="slidenum">
              <a:rPr lang="en-US" smtClean="0"/>
              <a:t>15</a:t>
            </a:fld>
            <a:endParaRPr lang="en-US"/>
          </a:p>
        </p:txBody>
      </p:sp>
    </p:spTree>
    <p:extLst>
      <p:ext uri="{BB962C8B-B14F-4D97-AF65-F5344CB8AC3E}">
        <p14:creationId xmlns:p14="http://schemas.microsoft.com/office/powerpoint/2010/main" val="4212442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F7289-AFC3-4E48-9E56-58E9B3405A11}"/>
              </a:ext>
            </a:extLst>
          </p:cNvPr>
          <p:cNvSpPr>
            <a:spLocks noGrp="1"/>
          </p:cNvSpPr>
          <p:nvPr>
            <p:ph type="title"/>
          </p:nvPr>
        </p:nvSpPr>
        <p:spPr>
          <a:xfrm>
            <a:off x="838200" y="365125"/>
            <a:ext cx="10515600" cy="742913"/>
          </a:xfrm>
        </p:spPr>
        <p:txBody>
          <a:bodyPr>
            <a:noAutofit/>
          </a:bodyPr>
          <a:lstStyle/>
          <a:p>
            <a:br>
              <a:rPr lang="en-US" sz="2400" b="1" dirty="0">
                <a:solidFill>
                  <a:srgbClr val="C00000"/>
                </a:solidFill>
              </a:rPr>
            </a:br>
            <a:br>
              <a:rPr lang="en-US" sz="2400" dirty="0"/>
            </a:br>
            <a:r>
              <a:rPr lang="en-US" sz="3600" b="1" dirty="0">
                <a:solidFill>
                  <a:srgbClr val="C00000"/>
                </a:solidFill>
              </a:rPr>
              <a:t>A Closer Look at COVID-19 mRNA Vaccines </a:t>
            </a:r>
            <a:br>
              <a:rPr lang="en-US" dirty="0"/>
            </a:br>
            <a:br>
              <a:rPr lang="en-US" sz="2400" dirty="0"/>
            </a:br>
            <a:endParaRPr lang="en-US" sz="2400" dirty="0"/>
          </a:p>
        </p:txBody>
      </p:sp>
      <p:sp>
        <p:nvSpPr>
          <p:cNvPr id="3" name="Content Placeholder 2">
            <a:extLst>
              <a:ext uri="{FF2B5EF4-FFF2-40B4-BE49-F238E27FC236}">
                <a16:creationId xmlns:a16="http://schemas.microsoft.com/office/drawing/2014/main" id="{9A5DD859-5E05-6F45-9B0F-0A20898AC653}"/>
              </a:ext>
            </a:extLst>
          </p:cNvPr>
          <p:cNvSpPr>
            <a:spLocks noGrp="1"/>
          </p:cNvSpPr>
          <p:nvPr>
            <p:ph idx="1"/>
          </p:nvPr>
        </p:nvSpPr>
        <p:spPr>
          <a:xfrm>
            <a:off x="838200" y="1108038"/>
            <a:ext cx="10515600" cy="5068925"/>
          </a:xfrm>
        </p:spPr>
        <p:txBody>
          <a:bodyPr>
            <a:normAutofit lnSpcReduction="10000"/>
          </a:bodyPr>
          <a:lstStyle/>
          <a:p>
            <a:r>
              <a:rPr lang="en-US" dirty="0"/>
              <a:t>COVID-19 mRNA vaccines give instructions for our cells to make </a:t>
            </a:r>
            <a:r>
              <a:rPr lang="en-US" b="1" dirty="0"/>
              <a:t>a harmless piece</a:t>
            </a:r>
            <a:r>
              <a:rPr lang="en-US" dirty="0"/>
              <a:t> of what is called the “spike protein.” The spike protein is found on the surface of the virus that causes COVID-19.</a:t>
            </a:r>
          </a:p>
          <a:p>
            <a:r>
              <a:rPr lang="en-US" dirty="0"/>
              <a:t>COVID-19 mRNA vaccines are given in the upper arm muscle. Once the instructions (mRNA) are inside the immune cells, </a:t>
            </a:r>
            <a:r>
              <a:rPr lang="en-US" u="sng" dirty="0"/>
              <a:t>the immune cells use them to make the protein piece.</a:t>
            </a:r>
            <a:r>
              <a:rPr lang="en-US" dirty="0"/>
              <a:t> After the protein piece is made, the cell breaks down the instructions and </a:t>
            </a:r>
            <a:r>
              <a:rPr lang="en-US" b="1" u="sng" dirty="0"/>
              <a:t>gets rid of them</a:t>
            </a:r>
            <a:r>
              <a:rPr lang="en-US" dirty="0"/>
              <a:t>.</a:t>
            </a:r>
          </a:p>
          <a:p>
            <a:r>
              <a:rPr lang="en-US" dirty="0"/>
              <a:t>Next, the cell displays the protein piece on its surface. Our immune systems recognize that the protein doesn’t belong there and begin building an immune response and making antibodies, like what happens in natural infection against COVID-19.</a:t>
            </a:r>
          </a:p>
          <a:p>
            <a:r>
              <a:rPr lang="en-US" dirty="0"/>
              <a:t>At the end of the process, our bodies have learned how to protect against future infection. </a:t>
            </a:r>
          </a:p>
          <a:p>
            <a:endParaRPr lang="en-US" dirty="0"/>
          </a:p>
        </p:txBody>
      </p:sp>
      <p:sp>
        <p:nvSpPr>
          <p:cNvPr id="4" name="Slide Number Placeholder 3">
            <a:extLst>
              <a:ext uri="{FF2B5EF4-FFF2-40B4-BE49-F238E27FC236}">
                <a16:creationId xmlns:a16="http://schemas.microsoft.com/office/drawing/2014/main" id="{21953220-6644-1540-9983-6A7026AC4E07}"/>
              </a:ext>
            </a:extLst>
          </p:cNvPr>
          <p:cNvSpPr>
            <a:spLocks noGrp="1"/>
          </p:cNvSpPr>
          <p:nvPr>
            <p:ph type="sldNum" sz="quarter" idx="12"/>
          </p:nvPr>
        </p:nvSpPr>
        <p:spPr/>
        <p:txBody>
          <a:bodyPr/>
          <a:lstStyle/>
          <a:p>
            <a:fld id="{FE1C6AEF-2EEC-F84F-9D6D-F44764EAA7BC}" type="slidenum">
              <a:rPr lang="en-US" smtClean="0"/>
              <a:t>16</a:t>
            </a:fld>
            <a:endParaRPr lang="en-US"/>
          </a:p>
        </p:txBody>
      </p:sp>
    </p:spTree>
    <p:extLst>
      <p:ext uri="{BB962C8B-B14F-4D97-AF65-F5344CB8AC3E}">
        <p14:creationId xmlns:p14="http://schemas.microsoft.com/office/powerpoint/2010/main" val="20839379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Image result for covid-19 mrna vaccines">
            <a:extLst>
              <a:ext uri="{FF2B5EF4-FFF2-40B4-BE49-F238E27FC236}">
                <a16:creationId xmlns:a16="http://schemas.microsoft.com/office/drawing/2014/main" id="{7E5ED664-72D8-9C47-81E1-D58A092A44F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2713" y="406400"/>
            <a:ext cx="10308773" cy="6361192"/>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D25422-5B72-8145-ACF8-5F00897AE1E7}"/>
              </a:ext>
            </a:extLst>
          </p:cNvPr>
          <p:cNvSpPr>
            <a:spLocks noGrp="1"/>
          </p:cNvSpPr>
          <p:nvPr>
            <p:ph type="sldNum" sz="quarter" idx="12"/>
          </p:nvPr>
        </p:nvSpPr>
        <p:spPr/>
        <p:txBody>
          <a:bodyPr/>
          <a:lstStyle/>
          <a:p>
            <a:fld id="{FE1C6AEF-2EEC-F84F-9D6D-F44764EAA7BC}" type="slidenum">
              <a:rPr lang="en-US" smtClean="0"/>
              <a:t>17</a:t>
            </a:fld>
            <a:endParaRPr lang="en-US"/>
          </a:p>
        </p:txBody>
      </p:sp>
    </p:spTree>
    <p:extLst>
      <p:ext uri="{BB962C8B-B14F-4D97-AF65-F5344CB8AC3E}">
        <p14:creationId xmlns:p14="http://schemas.microsoft.com/office/powerpoint/2010/main" val="31315841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58E34-1767-084B-B887-88E02AD37BB5}"/>
              </a:ext>
            </a:extLst>
          </p:cNvPr>
          <p:cNvSpPr>
            <a:spLocks noGrp="1"/>
          </p:cNvSpPr>
          <p:nvPr>
            <p:ph type="title"/>
          </p:nvPr>
        </p:nvSpPr>
        <p:spPr/>
        <p:txBody>
          <a:bodyPr/>
          <a:lstStyle/>
          <a:p>
            <a:r>
              <a:rPr lang="en-US" b="1" dirty="0">
                <a:solidFill>
                  <a:srgbClr val="C00000"/>
                </a:solidFill>
              </a:rPr>
              <a:t>Protein subunit vaccines </a:t>
            </a:r>
            <a:endParaRPr lang="en-US" dirty="0">
              <a:solidFill>
                <a:srgbClr val="C00000"/>
              </a:solidFill>
            </a:endParaRPr>
          </a:p>
        </p:txBody>
      </p:sp>
      <p:sp>
        <p:nvSpPr>
          <p:cNvPr id="3" name="Content Placeholder 2">
            <a:extLst>
              <a:ext uri="{FF2B5EF4-FFF2-40B4-BE49-F238E27FC236}">
                <a16:creationId xmlns:a16="http://schemas.microsoft.com/office/drawing/2014/main" id="{BF0B727A-B968-1B48-82BB-CA4DFCC33D14}"/>
              </a:ext>
            </a:extLst>
          </p:cNvPr>
          <p:cNvSpPr>
            <a:spLocks noGrp="1"/>
          </p:cNvSpPr>
          <p:nvPr>
            <p:ph idx="1"/>
          </p:nvPr>
        </p:nvSpPr>
        <p:spPr/>
        <p:txBody>
          <a:bodyPr/>
          <a:lstStyle/>
          <a:p>
            <a:r>
              <a:rPr lang="en-US" dirty="0"/>
              <a:t>Include harmless pieces (proteins) of the virus that cause COVID-19 (instead of the entire germ). </a:t>
            </a:r>
          </a:p>
          <a:p>
            <a:r>
              <a:rPr lang="en-US" dirty="0"/>
              <a:t>Once vaccinated, our immune system recognizes that the proteins don’t belong in the body and begins making T-lymphocytes and antibodies. </a:t>
            </a:r>
          </a:p>
          <a:p>
            <a:r>
              <a:rPr lang="en-US" dirty="0"/>
              <a:t>If we are ever infected in the future, memory cells will recognize and fight the virus.</a:t>
            </a:r>
          </a:p>
          <a:p>
            <a:endParaRPr lang="en-US" dirty="0"/>
          </a:p>
        </p:txBody>
      </p:sp>
      <p:sp>
        <p:nvSpPr>
          <p:cNvPr id="4" name="Slide Number Placeholder 3">
            <a:extLst>
              <a:ext uri="{FF2B5EF4-FFF2-40B4-BE49-F238E27FC236}">
                <a16:creationId xmlns:a16="http://schemas.microsoft.com/office/drawing/2014/main" id="{95CA8F0B-B834-6240-B8CB-E316CB865AED}"/>
              </a:ext>
            </a:extLst>
          </p:cNvPr>
          <p:cNvSpPr>
            <a:spLocks noGrp="1"/>
          </p:cNvSpPr>
          <p:nvPr>
            <p:ph type="sldNum" sz="quarter" idx="12"/>
          </p:nvPr>
        </p:nvSpPr>
        <p:spPr/>
        <p:txBody>
          <a:bodyPr/>
          <a:lstStyle/>
          <a:p>
            <a:fld id="{FE1C6AEF-2EEC-F84F-9D6D-F44764EAA7BC}" type="slidenum">
              <a:rPr lang="en-US" smtClean="0"/>
              <a:t>18</a:t>
            </a:fld>
            <a:endParaRPr lang="en-US"/>
          </a:p>
        </p:txBody>
      </p:sp>
    </p:spTree>
    <p:extLst>
      <p:ext uri="{BB962C8B-B14F-4D97-AF65-F5344CB8AC3E}">
        <p14:creationId xmlns:p14="http://schemas.microsoft.com/office/powerpoint/2010/main" val="42298805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50189-1C66-FD4B-8CC1-6D8A97B6BF19}"/>
              </a:ext>
            </a:extLst>
          </p:cNvPr>
          <p:cNvSpPr>
            <a:spLocks noGrp="1"/>
          </p:cNvSpPr>
          <p:nvPr>
            <p:ph type="title"/>
          </p:nvPr>
        </p:nvSpPr>
        <p:spPr/>
        <p:txBody>
          <a:bodyPr/>
          <a:lstStyle/>
          <a:p>
            <a:endParaRPr lang="en-US"/>
          </a:p>
        </p:txBody>
      </p:sp>
      <p:pic>
        <p:nvPicPr>
          <p:cNvPr id="6146" name="Picture 2" descr="Image result for covid-19 protein subunit vaccines">
            <a:extLst>
              <a:ext uri="{FF2B5EF4-FFF2-40B4-BE49-F238E27FC236}">
                <a16:creationId xmlns:a16="http://schemas.microsoft.com/office/drawing/2014/main" id="{5A9B1563-EB2B-824E-8A57-56FF4C3024F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9972"/>
            <a:ext cx="8813800" cy="66907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2D9F7CF-B487-234A-BC8B-5EA5FEC91048}"/>
              </a:ext>
            </a:extLst>
          </p:cNvPr>
          <p:cNvSpPr/>
          <p:nvPr/>
        </p:nvSpPr>
        <p:spPr>
          <a:xfrm>
            <a:off x="6469471" y="6488668"/>
            <a:ext cx="5722529" cy="369332"/>
          </a:xfrm>
          <a:prstGeom prst="rect">
            <a:avLst/>
          </a:prstGeom>
        </p:spPr>
        <p:txBody>
          <a:bodyPr wrap="none">
            <a:spAutoFit/>
          </a:bodyPr>
          <a:lstStyle/>
          <a:p>
            <a:r>
              <a:rPr lang="en-US" b="0" i="1" u="sng" dirty="0">
                <a:solidFill>
                  <a:srgbClr val="A345C9"/>
                </a:solidFill>
                <a:effectLst/>
                <a:latin typeface="-apple-system"/>
                <a:hlinkClick r:id="rId3"/>
              </a:rPr>
              <a:t>Molecular Biomedicine</a:t>
            </a:r>
            <a:r>
              <a:rPr lang="en-US" b="0" i="0" dirty="0">
                <a:solidFill>
                  <a:srgbClr val="333333"/>
                </a:solidFill>
                <a:effectLst/>
                <a:latin typeface="-apple-system"/>
              </a:rPr>
              <a:t> </a:t>
            </a:r>
            <a:r>
              <a:rPr lang="en-US" b="1" i="0" dirty="0">
                <a:solidFill>
                  <a:srgbClr val="333333"/>
                </a:solidFill>
                <a:effectLst/>
                <a:latin typeface="-apple-system"/>
              </a:rPr>
              <a:t>volume 1</a:t>
            </a:r>
            <a:r>
              <a:rPr lang="en-US" b="0" i="0" dirty="0">
                <a:solidFill>
                  <a:srgbClr val="333333"/>
                </a:solidFill>
                <a:effectLst/>
                <a:latin typeface="-apple-system"/>
              </a:rPr>
              <a:t>, Article number: 8 (2020) </a:t>
            </a:r>
            <a:endParaRPr lang="en-US" dirty="0"/>
          </a:p>
        </p:txBody>
      </p:sp>
      <p:sp>
        <p:nvSpPr>
          <p:cNvPr id="3" name="Slide Number Placeholder 2">
            <a:extLst>
              <a:ext uri="{FF2B5EF4-FFF2-40B4-BE49-F238E27FC236}">
                <a16:creationId xmlns:a16="http://schemas.microsoft.com/office/drawing/2014/main" id="{51C31187-ACC4-7C4B-8CDE-6CE5D4985875}"/>
              </a:ext>
            </a:extLst>
          </p:cNvPr>
          <p:cNvSpPr>
            <a:spLocks noGrp="1"/>
          </p:cNvSpPr>
          <p:nvPr>
            <p:ph type="sldNum" sz="quarter" idx="12"/>
          </p:nvPr>
        </p:nvSpPr>
        <p:spPr/>
        <p:txBody>
          <a:bodyPr/>
          <a:lstStyle/>
          <a:p>
            <a:fld id="{FE1C6AEF-2EEC-F84F-9D6D-F44764EAA7BC}" type="slidenum">
              <a:rPr lang="en-US" smtClean="0"/>
              <a:t>19</a:t>
            </a:fld>
            <a:endParaRPr lang="en-US"/>
          </a:p>
        </p:txBody>
      </p:sp>
    </p:spTree>
    <p:extLst>
      <p:ext uri="{BB962C8B-B14F-4D97-AF65-F5344CB8AC3E}">
        <p14:creationId xmlns:p14="http://schemas.microsoft.com/office/powerpoint/2010/main" val="36498820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2152A8-9D4A-8A4C-8124-E5969CBECEBD}"/>
              </a:ext>
            </a:extLst>
          </p:cNvPr>
          <p:cNvSpPr>
            <a:spLocks noGrp="1"/>
          </p:cNvSpPr>
          <p:nvPr>
            <p:ph idx="1"/>
          </p:nvPr>
        </p:nvSpPr>
        <p:spPr>
          <a:xfrm>
            <a:off x="838200" y="546100"/>
            <a:ext cx="10515600" cy="5630863"/>
          </a:xfrm>
        </p:spPr>
        <p:txBody>
          <a:bodyPr>
            <a:normAutofit fontScale="55000" lnSpcReduction="20000"/>
          </a:bodyPr>
          <a:lstStyle/>
          <a:p>
            <a:pPr marL="0" indent="0">
              <a:buNone/>
            </a:pPr>
            <a:r>
              <a:rPr lang="en-US" sz="3600" b="1" dirty="0">
                <a:solidFill>
                  <a:srgbClr val="C00000"/>
                </a:solidFill>
              </a:rPr>
              <a:t>Painful Facts: </a:t>
            </a:r>
          </a:p>
          <a:p>
            <a:pPr marL="0" indent="0">
              <a:buNone/>
            </a:pPr>
            <a:r>
              <a:rPr lang="en-US" sz="3600" dirty="0"/>
              <a:t>1- Pandemic announced by WHO a year ago on 11 March 2020 with 4000 death worldwide(WW).</a:t>
            </a:r>
          </a:p>
          <a:p>
            <a:pPr marL="0" indent="0">
              <a:buNone/>
            </a:pPr>
            <a:r>
              <a:rPr lang="en-US" sz="3600" dirty="0"/>
              <a:t>2- On March 12, 2021 : total death WW : &gt; 2.5 M ( &amp; only in Brazil still : 2000 death / day!!). </a:t>
            </a:r>
          </a:p>
          <a:p>
            <a:pPr marL="0" indent="0">
              <a:buNone/>
            </a:pPr>
            <a:r>
              <a:rPr lang="en-US" sz="3600" dirty="0"/>
              <a:t>    </a:t>
            </a:r>
            <a:r>
              <a:rPr lang="en-US" sz="5800" dirty="0"/>
              <a:t>=&gt; </a:t>
            </a:r>
            <a:r>
              <a:rPr lang="en-US" sz="5800" dirty="0">
                <a:solidFill>
                  <a:srgbClr val="C00000"/>
                </a:solidFill>
              </a:rPr>
              <a:t>WHY ?! =&gt; lack of knowledge </a:t>
            </a:r>
          </a:p>
          <a:p>
            <a:pPr marL="0" indent="0">
              <a:buNone/>
            </a:pPr>
            <a:r>
              <a:rPr lang="en-US" sz="3600" dirty="0"/>
              <a:t>3- Now a lot of hopes for vaccines (</a:t>
            </a:r>
            <a:r>
              <a:rPr lang="en-US" sz="3600" dirty="0">
                <a:solidFill>
                  <a:srgbClr val="C00000"/>
                </a:solidFill>
              </a:rPr>
              <a:t>What if we continue our previous approach….?!</a:t>
            </a:r>
            <a:r>
              <a:rPr lang="en-US" sz="3600" dirty="0"/>
              <a:t>)</a:t>
            </a:r>
          </a:p>
          <a:p>
            <a:pPr marL="0" indent="0">
              <a:buNone/>
            </a:pPr>
            <a:endParaRPr lang="en-US" sz="3600" b="1" dirty="0">
              <a:solidFill>
                <a:srgbClr val="C00000"/>
              </a:solidFill>
            </a:endParaRPr>
          </a:p>
          <a:p>
            <a:pPr marL="0" indent="0">
              <a:buNone/>
            </a:pPr>
            <a:r>
              <a:rPr lang="en-US" sz="3600" b="1" dirty="0">
                <a:solidFill>
                  <a:srgbClr val="C00000"/>
                </a:solidFill>
              </a:rPr>
              <a:t>Topics:</a:t>
            </a:r>
            <a:endParaRPr lang="en-US" sz="3600" dirty="0"/>
          </a:p>
          <a:p>
            <a:r>
              <a:rPr lang="en-US" sz="3600" dirty="0"/>
              <a:t>Understanding “How COVID-19 Vaccines Work”</a:t>
            </a:r>
          </a:p>
          <a:p>
            <a:r>
              <a:rPr lang="en-US" sz="3600" dirty="0"/>
              <a:t>Development of COVID-19 vaccines ( current status)</a:t>
            </a:r>
          </a:p>
          <a:p>
            <a:r>
              <a:rPr lang="en-US" sz="3600" dirty="0"/>
              <a:t>Comparison of efficacy and safety of famous vaccines</a:t>
            </a:r>
          </a:p>
          <a:p>
            <a:r>
              <a:rPr lang="en-US" sz="3600" dirty="0"/>
              <a:t>Finally : should we get vaccine at this moment or is better off to wait?</a:t>
            </a:r>
          </a:p>
          <a:p>
            <a:pPr marL="0" indent="0">
              <a:buNone/>
            </a:pPr>
            <a:endParaRPr lang="en-US" dirty="0"/>
          </a:p>
          <a:p>
            <a:pPr marL="0" indent="0">
              <a:buNone/>
            </a:pPr>
            <a:endParaRPr lang="en-US" dirty="0"/>
          </a:p>
          <a:p>
            <a:endParaRPr lang="en-US" dirty="0"/>
          </a:p>
          <a:p>
            <a:endParaRPr lang="en-US" dirty="0"/>
          </a:p>
          <a:p>
            <a:r>
              <a:rPr lang="en-US" sz="2300" dirty="0">
                <a:hlinkClick r:id="rId2"/>
              </a:rPr>
              <a:t>https://www.cdc.gov/coronavirus/2019-ncov/vaccines/different-vaccines/how-they-work.html?CDC_AA_refVal=https%3A%2F%2Fwww.cdc.gov%2Fcoronavirus%2F2019-ncov%2Fvaccines%2Fabout-vaccines%2Fhow-they-work.html</a:t>
            </a:r>
            <a:br>
              <a:rPr lang="en-US" sz="2300" dirty="0"/>
            </a:br>
            <a:endParaRPr lang="en-US" sz="2300" dirty="0"/>
          </a:p>
          <a:p>
            <a:endParaRPr lang="en-US" dirty="0"/>
          </a:p>
        </p:txBody>
      </p:sp>
      <p:pic>
        <p:nvPicPr>
          <p:cNvPr id="4" name="Picture 2" descr="Image result for cdc">
            <a:extLst>
              <a:ext uri="{FF2B5EF4-FFF2-40B4-BE49-F238E27FC236}">
                <a16:creationId xmlns:a16="http://schemas.microsoft.com/office/drawing/2014/main" id="{98593801-0096-B34E-9454-0FE5B5E15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9895" y="4784680"/>
            <a:ext cx="2931886" cy="152722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18AA1B6-464E-004E-87AB-0214966CC9C7}"/>
              </a:ext>
            </a:extLst>
          </p:cNvPr>
          <p:cNvSpPr>
            <a:spLocks noGrp="1"/>
          </p:cNvSpPr>
          <p:nvPr>
            <p:ph type="sldNum" sz="quarter" idx="12"/>
          </p:nvPr>
        </p:nvSpPr>
        <p:spPr/>
        <p:txBody>
          <a:bodyPr/>
          <a:lstStyle/>
          <a:p>
            <a:fld id="{FE1C6AEF-2EEC-F84F-9D6D-F44764EAA7BC}" type="slidenum">
              <a:rPr lang="en-US" smtClean="0"/>
              <a:t>2</a:t>
            </a:fld>
            <a:endParaRPr lang="en-US"/>
          </a:p>
        </p:txBody>
      </p:sp>
    </p:spTree>
    <p:extLst>
      <p:ext uri="{BB962C8B-B14F-4D97-AF65-F5344CB8AC3E}">
        <p14:creationId xmlns:p14="http://schemas.microsoft.com/office/powerpoint/2010/main" val="3698636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B12B5-55BF-DD4D-8E53-36C486A79393}"/>
              </a:ext>
            </a:extLst>
          </p:cNvPr>
          <p:cNvSpPr>
            <a:spLocks noGrp="1"/>
          </p:cNvSpPr>
          <p:nvPr>
            <p:ph type="title"/>
          </p:nvPr>
        </p:nvSpPr>
        <p:spPr/>
        <p:txBody>
          <a:bodyPr/>
          <a:lstStyle/>
          <a:p>
            <a:r>
              <a:rPr lang="en-US" b="1" u="sng" dirty="0">
                <a:solidFill>
                  <a:srgbClr val="C00000"/>
                </a:solidFill>
                <a:hlinkClick r:id="rId2">
                  <a:extLst>
                    <a:ext uri="{A12FA001-AC4F-418D-AE19-62706E023703}">
                      <ahyp:hlinkClr xmlns:ahyp="http://schemas.microsoft.com/office/drawing/2018/hyperlinkcolor" val="tx"/>
                    </a:ext>
                  </a:extLst>
                </a:hlinkClick>
              </a:rPr>
              <a:t>Vector vaccines</a:t>
            </a:r>
            <a:r>
              <a:rPr lang="en-US" u="sng" dirty="0">
                <a:solidFill>
                  <a:srgbClr val="C00000"/>
                </a:solidFill>
              </a:rPr>
              <a:t> </a:t>
            </a:r>
          </a:p>
        </p:txBody>
      </p:sp>
      <p:sp>
        <p:nvSpPr>
          <p:cNvPr id="3" name="Content Placeholder 2">
            <a:extLst>
              <a:ext uri="{FF2B5EF4-FFF2-40B4-BE49-F238E27FC236}">
                <a16:creationId xmlns:a16="http://schemas.microsoft.com/office/drawing/2014/main" id="{456BFB75-9031-9545-A868-78BF0C22B79B}"/>
              </a:ext>
            </a:extLst>
          </p:cNvPr>
          <p:cNvSpPr>
            <a:spLocks noGrp="1"/>
          </p:cNvSpPr>
          <p:nvPr>
            <p:ph idx="1"/>
          </p:nvPr>
        </p:nvSpPr>
        <p:spPr/>
        <p:txBody>
          <a:bodyPr>
            <a:normAutofit fontScale="92500"/>
          </a:bodyPr>
          <a:lstStyle/>
          <a:p>
            <a:r>
              <a:rPr lang="en-US" dirty="0"/>
              <a:t>Viral vector vaccines use a modified version of a different virus (the vector) to deliver important instructions to our cells. </a:t>
            </a:r>
          </a:p>
          <a:p>
            <a:r>
              <a:rPr lang="en-US" dirty="0"/>
              <a:t>For COVID-19 viral vector vaccines, the vector </a:t>
            </a:r>
            <a:r>
              <a:rPr lang="en-US" dirty="0">
                <a:solidFill>
                  <a:srgbClr val="C00000"/>
                </a:solidFill>
              </a:rPr>
              <a:t>(</a:t>
            </a:r>
            <a:r>
              <a:rPr lang="en-US" b="1" dirty="0">
                <a:solidFill>
                  <a:srgbClr val="C00000"/>
                </a:solidFill>
              </a:rPr>
              <a:t>not</a:t>
            </a:r>
            <a:r>
              <a:rPr lang="en-US" dirty="0">
                <a:solidFill>
                  <a:srgbClr val="C00000"/>
                </a:solidFill>
              </a:rPr>
              <a:t> the virus that causes COVID-19, but a different, harmless virus) </a:t>
            </a:r>
            <a:r>
              <a:rPr lang="en-US" dirty="0"/>
              <a:t>will enter a cell in our body and then use the cell’s machinery to produce </a:t>
            </a:r>
            <a:r>
              <a:rPr lang="en-US" b="1" dirty="0"/>
              <a:t>a harmless </a:t>
            </a:r>
            <a:r>
              <a:rPr lang="en-US" dirty="0"/>
              <a:t>piece of the virus that causes COVID-19. This piece is known as a spike protein and it is only found on the surface of the virus that causes COVID-19.</a:t>
            </a:r>
          </a:p>
          <a:p>
            <a:r>
              <a:rPr lang="en-US" dirty="0"/>
              <a:t>The cell displays the spike protein on its surface, and our immune system recognizes it doesn’t belong there. This triggers our immune system to begin producing antibodies and activating other immune cells to fight off what it thinks is an infection.</a:t>
            </a:r>
          </a:p>
          <a:p>
            <a:endParaRPr lang="en-US" dirty="0"/>
          </a:p>
        </p:txBody>
      </p:sp>
      <p:sp>
        <p:nvSpPr>
          <p:cNvPr id="4" name="Slide Number Placeholder 3">
            <a:extLst>
              <a:ext uri="{FF2B5EF4-FFF2-40B4-BE49-F238E27FC236}">
                <a16:creationId xmlns:a16="http://schemas.microsoft.com/office/drawing/2014/main" id="{69FA5DC5-0C0E-544C-8D03-E7D29C23A235}"/>
              </a:ext>
            </a:extLst>
          </p:cNvPr>
          <p:cNvSpPr>
            <a:spLocks noGrp="1"/>
          </p:cNvSpPr>
          <p:nvPr>
            <p:ph type="sldNum" sz="quarter" idx="12"/>
          </p:nvPr>
        </p:nvSpPr>
        <p:spPr/>
        <p:txBody>
          <a:bodyPr/>
          <a:lstStyle/>
          <a:p>
            <a:fld id="{FE1C6AEF-2EEC-F84F-9D6D-F44764EAA7BC}" type="slidenum">
              <a:rPr lang="en-US" smtClean="0"/>
              <a:t>20</a:t>
            </a:fld>
            <a:endParaRPr lang="en-US"/>
          </a:p>
        </p:txBody>
      </p:sp>
    </p:spTree>
    <p:extLst>
      <p:ext uri="{BB962C8B-B14F-4D97-AF65-F5344CB8AC3E}">
        <p14:creationId xmlns:p14="http://schemas.microsoft.com/office/powerpoint/2010/main" val="3249993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B400-0878-2F4A-B8CC-0D75A8107C35}"/>
              </a:ext>
            </a:extLst>
          </p:cNvPr>
          <p:cNvSpPr>
            <a:spLocks noGrp="1"/>
          </p:cNvSpPr>
          <p:nvPr>
            <p:ph type="title"/>
          </p:nvPr>
        </p:nvSpPr>
        <p:spPr/>
        <p:txBody>
          <a:bodyPr/>
          <a:lstStyle/>
          <a:p>
            <a:r>
              <a:rPr lang="en-US" dirty="0">
                <a:solidFill>
                  <a:srgbClr val="C00000"/>
                </a:solidFill>
              </a:rPr>
              <a:t>Facts about COVID-19 Viral Vector Vaccines</a:t>
            </a:r>
            <a:br>
              <a:rPr lang="en-US" dirty="0"/>
            </a:br>
            <a:endParaRPr lang="en-US" dirty="0"/>
          </a:p>
        </p:txBody>
      </p:sp>
      <p:sp>
        <p:nvSpPr>
          <p:cNvPr id="3" name="Content Placeholder 2">
            <a:extLst>
              <a:ext uri="{FF2B5EF4-FFF2-40B4-BE49-F238E27FC236}">
                <a16:creationId xmlns:a16="http://schemas.microsoft.com/office/drawing/2014/main" id="{AC23B23B-F3E5-5A4A-8F29-362D02617DFA}"/>
              </a:ext>
            </a:extLst>
          </p:cNvPr>
          <p:cNvSpPr>
            <a:spLocks noGrp="1"/>
          </p:cNvSpPr>
          <p:nvPr>
            <p:ph idx="1"/>
          </p:nvPr>
        </p:nvSpPr>
        <p:spPr/>
        <p:txBody>
          <a:bodyPr>
            <a:normAutofit/>
          </a:bodyPr>
          <a:lstStyle/>
          <a:p>
            <a:pPr marL="0" indent="0">
              <a:buNone/>
            </a:pPr>
            <a:r>
              <a:rPr lang="en-US" b="1" dirty="0"/>
              <a:t>They cannot give someone COVID-19 or other infections.</a:t>
            </a:r>
            <a:endParaRPr lang="en-US" dirty="0"/>
          </a:p>
          <a:p>
            <a:r>
              <a:rPr lang="en-US" dirty="0"/>
              <a:t>Viral vectors cannot cause infection with COVID-19 or with the virus used as the vaccine vector.</a:t>
            </a:r>
          </a:p>
          <a:p>
            <a:pPr marL="0" indent="0">
              <a:buNone/>
            </a:pPr>
            <a:r>
              <a:rPr lang="en-US" b="1" dirty="0"/>
              <a:t>They do not affect or interact with our DNA in any way.</a:t>
            </a:r>
            <a:endParaRPr lang="en-US" dirty="0"/>
          </a:p>
          <a:p>
            <a:r>
              <a:rPr lang="en-US" dirty="0"/>
              <a:t>The genetic material delivered by the viral vector does not integrate into a person’s DNA.</a:t>
            </a:r>
          </a:p>
          <a:p>
            <a:endParaRPr lang="en-US" dirty="0"/>
          </a:p>
          <a:p>
            <a:endParaRPr lang="en-US" dirty="0"/>
          </a:p>
          <a:p>
            <a:r>
              <a:rPr lang="en-US" sz="1600" dirty="0">
                <a:hlinkClick r:id="rId2"/>
              </a:rPr>
              <a:t>https://www.cdc.gov/coronavirus/2019-ncov/vaccines/different-vaccines/viralvector.html</a:t>
            </a:r>
            <a:endParaRPr lang="en-US" sz="1600" dirty="0"/>
          </a:p>
          <a:p>
            <a:endParaRPr lang="en-US" dirty="0"/>
          </a:p>
        </p:txBody>
      </p:sp>
      <p:sp>
        <p:nvSpPr>
          <p:cNvPr id="4" name="Slide Number Placeholder 3">
            <a:extLst>
              <a:ext uri="{FF2B5EF4-FFF2-40B4-BE49-F238E27FC236}">
                <a16:creationId xmlns:a16="http://schemas.microsoft.com/office/drawing/2014/main" id="{0FFE727D-12F7-5D47-B564-E7DF24612B53}"/>
              </a:ext>
            </a:extLst>
          </p:cNvPr>
          <p:cNvSpPr>
            <a:spLocks noGrp="1"/>
          </p:cNvSpPr>
          <p:nvPr>
            <p:ph type="sldNum" sz="quarter" idx="12"/>
          </p:nvPr>
        </p:nvSpPr>
        <p:spPr/>
        <p:txBody>
          <a:bodyPr/>
          <a:lstStyle/>
          <a:p>
            <a:fld id="{FE1C6AEF-2EEC-F84F-9D6D-F44764EAA7BC}" type="slidenum">
              <a:rPr lang="en-US" smtClean="0"/>
              <a:t>21</a:t>
            </a:fld>
            <a:endParaRPr lang="en-US"/>
          </a:p>
        </p:txBody>
      </p:sp>
    </p:spTree>
    <p:extLst>
      <p:ext uri="{BB962C8B-B14F-4D97-AF65-F5344CB8AC3E}">
        <p14:creationId xmlns:p14="http://schemas.microsoft.com/office/powerpoint/2010/main" val="1434315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488FE-247A-A848-AA65-121348070306}"/>
              </a:ext>
            </a:extLst>
          </p:cNvPr>
          <p:cNvSpPr>
            <a:spLocks noGrp="1"/>
          </p:cNvSpPr>
          <p:nvPr>
            <p:ph type="title"/>
          </p:nvPr>
        </p:nvSpPr>
        <p:spPr/>
        <p:txBody>
          <a:bodyPr/>
          <a:lstStyle/>
          <a:p>
            <a:endParaRPr lang="en-US"/>
          </a:p>
        </p:txBody>
      </p:sp>
      <p:pic>
        <p:nvPicPr>
          <p:cNvPr id="8194" name="Picture 2" descr="Image result for how astrazeneca covid 19 vaccine works">
            <a:extLst>
              <a:ext uri="{FF2B5EF4-FFF2-40B4-BE49-F238E27FC236}">
                <a16:creationId xmlns:a16="http://schemas.microsoft.com/office/drawing/2014/main" id="{26474747-568F-1040-93EC-ADAA11FBF9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5292" y="478971"/>
            <a:ext cx="11559061" cy="6013904"/>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0B74A21-5187-B84C-AD5B-2B3180898F19}"/>
              </a:ext>
            </a:extLst>
          </p:cNvPr>
          <p:cNvSpPr>
            <a:spLocks noGrp="1"/>
          </p:cNvSpPr>
          <p:nvPr>
            <p:ph type="sldNum" sz="quarter" idx="12"/>
          </p:nvPr>
        </p:nvSpPr>
        <p:spPr/>
        <p:txBody>
          <a:bodyPr/>
          <a:lstStyle/>
          <a:p>
            <a:fld id="{FE1C6AEF-2EEC-F84F-9D6D-F44764EAA7BC}" type="slidenum">
              <a:rPr lang="en-US" smtClean="0"/>
              <a:t>22</a:t>
            </a:fld>
            <a:endParaRPr lang="en-US"/>
          </a:p>
        </p:txBody>
      </p:sp>
    </p:spTree>
    <p:extLst>
      <p:ext uri="{BB962C8B-B14F-4D97-AF65-F5344CB8AC3E}">
        <p14:creationId xmlns:p14="http://schemas.microsoft.com/office/powerpoint/2010/main" val="7617912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B8C6D-0049-C845-9417-0788E4F91168}"/>
              </a:ext>
            </a:extLst>
          </p:cNvPr>
          <p:cNvSpPr>
            <a:spLocks noGrp="1"/>
          </p:cNvSpPr>
          <p:nvPr>
            <p:ph type="title"/>
          </p:nvPr>
        </p:nvSpPr>
        <p:spPr>
          <a:xfrm>
            <a:off x="10014857" y="-20782"/>
            <a:ext cx="2203202" cy="1337061"/>
          </a:xfrm>
        </p:spPr>
        <p:txBody>
          <a:bodyPr>
            <a:normAutofit/>
          </a:bodyPr>
          <a:lstStyle/>
          <a:p>
            <a:r>
              <a:rPr lang="en-US" dirty="0">
                <a:solidFill>
                  <a:srgbClr val="C00000"/>
                </a:solidFill>
              </a:rPr>
              <a:t> </a:t>
            </a:r>
          </a:p>
        </p:txBody>
      </p:sp>
      <p:sp>
        <p:nvSpPr>
          <p:cNvPr id="3" name="AutoShape 2">
            <a:extLst>
              <a:ext uri="{FF2B5EF4-FFF2-40B4-BE49-F238E27FC236}">
                <a16:creationId xmlns:a16="http://schemas.microsoft.com/office/drawing/2014/main" id="{84D24210-6A32-B04C-B868-62A33F14B66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What different types of Covid-19 vaccine are there? | News | Wellcome">
            <a:extLst>
              <a:ext uri="{FF2B5EF4-FFF2-40B4-BE49-F238E27FC236}">
                <a16:creationId xmlns:a16="http://schemas.microsoft.com/office/drawing/2014/main" id="{52A28E91-7D4C-8F49-8332-9ECF7DD683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58636" y="86401"/>
            <a:ext cx="8456221" cy="638039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88D6FDE-AAE3-E14B-BCD8-09302E58F5DD}"/>
              </a:ext>
            </a:extLst>
          </p:cNvPr>
          <p:cNvSpPr/>
          <p:nvPr/>
        </p:nvSpPr>
        <p:spPr>
          <a:xfrm>
            <a:off x="2177142" y="6397524"/>
            <a:ext cx="8068293" cy="646331"/>
          </a:xfrm>
          <a:prstGeom prst="rect">
            <a:avLst/>
          </a:prstGeom>
        </p:spPr>
        <p:txBody>
          <a:bodyPr wrap="square">
            <a:spAutoFit/>
          </a:bodyPr>
          <a:lstStyle/>
          <a:p>
            <a:r>
              <a:rPr lang="en-US" dirty="0">
                <a:hlinkClick r:id="rId3"/>
              </a:rPr>
              <a:t>https://wellcome.org/news/what-different-types-covid-19-vaccine-are-there</a:t>
            </a:r>
            <a:endParaRPr lang="en-US" dirty="0"/>
          </a:p>
          <a:p>
            <a:endParaRPr lang="en-US" dirty="0"/>
          </a:p>
        </p:txBody>
      </p:sp>
      <p:sp>
        <p:nvSpPr>
          <p:cNvPr id="4" name="Slide Number Placeholder 3">
            <a:extLst>
              <a:ext uri="{FF2B5EF4-FFF2-40B4-BE49-F238E27FC236}">
                <a16:creationId xmlns:a16="http://schemas.microsoft.com/office/drawing/2014/main" id="{34B747C0-E08D-154C-9ADB-1FD44CE7C7E5}"/>
              </a:ext>
            </a:extLst>
          </p:cNvPr>
          <p:cNvSpPr>
            <a:spLocks noGrp="1"/>
          </p:cNvSpPr>
          <p:nvPr>
            <p:ph type="sldNum" sz="quarter" idx="12"/>
          </p:nvPr>
        </p:nvSpPr>
        <p:spPr/>
        <p:txBody>
          <a:bodyPr/>
          <a:lstStyle/>
          <a:p>
            <a:fld id="{FE1C6AEF-2EEC-F84F-9D6D-F44764EAA7BC}" type="slidenum">
              <a:rPr lang="en-US" smtClean="0"/>
              <a:t>23</a:t>
            </a:fld>
            <a:endParaRPr lang="en-US"/>
          </a:p>
        </p:txBody>
      </p:sp>
    </p:spTree>
    <p:extLst>
      <p:ext uri="{BB962C8B-B14F-4D97-AF65-F5344CB8AC3E}">
        <p14:creationId xmlns:p14="http://schemas.microsoft.com/office/powerpoint/2010/main" val="1485298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71344-409A-BA4B-BF03-2AF97A8805B0}"/>
              </a:ext>
            </a:extLst>
          </p:cNvPr>
          <p:cNvSpPr>
            <a:spLocks noGrp="1"/>
          </p:cNvSpPr>
          <p:nvPr>
            <p:ph type="title"/>
          </p:nvPr>
        </p:nvSpPr>
        <p:spPr/>
        <p:txBody>
          <a:bodyPr/>
          <a:lstStyle/>
          <a:p>
            <a:r>
              <a:rPr lang="en-US" b="1" cap="all" dirty="0"/>
              <a:t>THE FOUR MAIN TYPES OF COVID-19 VACCINE</a:t>
            </a:r>
            <a:br>
              <a:rPr lang="en-US" b="1" cap="all" dirty="0"/>
            </a:br>
            <a:endParaRPr lang="en-US" dirty="0"/>
          </a:p>
        </p:txBody>
      </p:sp>
      <p:pic>
        <p:nvPicPr>
          <p:cNvPr id="4" name="Online Media 3" descr="There are four types of COVID-19 vaccines: here’s how they work">
            <a:hlinkClick r:id="" action="ppaction://media"/>
            <a:extLst>
              <a:ext uri="{FF2B5EF4-FFF2-40B4-BE49-F238E27FC236}">
                <a16:creationId xmlns:a16="http://schemas.microsoft.com/office/drawing/2014/main" id="{C4B9AD95-CD9C-7B45-B43C-312EAB730EE0}"/>
              </a:ext>
            </a:extLst>
          </p:cNvPr>
          <p:cNvPicPr>
            <a:picLocks noGrp="1" noRot="1" noChangeAspect="1"/>
          </p:cNvPicPr>
          <p:nvPr>
            <p:ph idx="1"/>
            <a:videoFile r:link="rId1"/>
          </p:nvPr>
        </p:nvPicPr>
        <p:blipFill>
          <a:blip r:embed="rId3"/>
          <a:stretch>
            <a:fillRect/>
          </a:stretch>
        </p:blipFill>
        <p:spPr>
          <a:xfrm>
            <a:off x="1018309" y="939962"/>
            <a:ext cx="9878291" cy="5581611"/>
          </a:xfrm>
          <a:prstGeom prst="rect">
            <a:avLst/>
          </a:prstGeom>
        </p:spPr>
      </p:pic>
      <p:sp>
        <p:nvSpPr>
          <p:cNvPr id="5" name="Rectangle 4">
            <a:extLst>
              <a:ext uri="{FF2B5EF4-FFF2-40B4-BE49-F238E27FC236}">
                <a16:creationId xmlns:a16="http://schemas.microsoft.com/office/drawing/2014/main" id="{53BAEA18-E4AE-6D40-87F4-9DD24F741174}"/>
              </a:ext>
            </a:extLst>
          </p:cNvPr>
          <p:cNvSpPr/>
          <p:nvPr/>
        </p:nvSpPr>
        <p:spPr>
          <a:xfrm>
            <a:off x="3459605" y="6418695"/>
            <a:ext cx="5272790" cy="369332"/>
          </a:xfrm>
          <a:prstGeom prst="rect">
            <a:avLst/>
          </a:prstGeom>
        </p:spPr>
        <p:txBody>
          <a:bodyPr wrap="none">
            <a:spAutoFit/>
          </a:bodyPr>
          <a:lstStyle/>
          <a:p>
            <a:r>
              <a:rPr lang="en-US" dirty="0">
                <a:hlinkClick r:id="rId4"/>
              </a:rPr>
              <a:t>https://www.youtube.com/watch?v=lFjIVIIcCvc&amp;t=40s</a:t>
            </a:r>
            <a:endParaRPr lang="en-US" dirty="0"/>
          </a:p>
        </p:txBody>
      </p:sp>
      <p:sp>
        <p:nvSpPr>
          <p:cNvPr id="3" name="Slide Number Placeholder 2">
            <a:extLst>
              <a:ext uri="{FF2B5EF4-FFF2-40B4-BE49-F238E27FC236}">
                <a16:creationId xmlns:a16="http://schemas.microsoft.com/office/drawing/2014/main" id="{CAD5AF23-5D85-F148-A283-72E843E613CE}"/>
              </a:ext>
            </a:extLst>
          </p:cNvPr>
          <p:cNvSpPr>
            <a:spLocks noGrp="1"/>
          </p:cNvSpPr>
          <p:nvPr>
            <p:ph type="sldNum" sz="quarter" idx="12"/>
          </p:nvPr>
        </p:nvSpPr>
        <p:spPr/>
        <p:txBody>
          <a:bodyPr/>
          <a:lstStyle/>
          <a:p>
            <a:fld id="{FE1C6AEF-2EEC-F84F-9D6D-F44764EAA7BC}" type="slidenum">
              <a:rPr lang="en-US" smtClean="0"/>
              <a:t>24</a:t>
            </a:fld>
            <a:endParaRPr lang="en-US"/>
          </a:p>
        </p:txBody>
      </p:sp>
    </p:spTree>
    <p:extLst>
      <p:ext uri="{BB962C8B-B14F-4D97-AF65-F5344CB8AC3E}">
        <p14:creationId xmlns:p14="http://schemas.microsoft.com/office/powerpoint/2010/main" val="307270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chat or text message&#10;&#10;Description automatically generated">
            <a:extLst>
              <a:ext uri="{FF2B5EF4-FFF2-40B4-BE49-F238E27FC236}">
                <a16:creationId xmlns:a16="http://schemas.microsoft.com/office/drawing/2014/main" id="{BB7FF875-2233-0A4D-9610-14598F161B1C}"/>
              </a:ext>
            </a:extLst>
          </p:cNvPr>
          <p:cNvPicPr>
            <a:picLocks noGrp="1" noChangeAspect="1"/>
          </p:cNvPicPr>
          <p:nvPr>
            <p:ph idx="1"/>
          </p:nvPr>
        </p:nvPicPr>
        <p:blipFill>
          <a:blip r:embed="rId2"/>
          <a:stretch>
            <a:fillRect/>
          </a:stretch>
        </p:blipFill>
        <p:spPr bwMode="auto">
          <a:xfrm>
            <a:off x="1639018" y="224287"/>
            <a:ext cx="7970807" cy="646269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39CB0BE-0614-984C-864F-44C6108CF30F}"/>
              </a:ext>
            </a:extLst>
          </p:cNvPr>
          <p:cNvSpPr>
            <a:spLocks noGrp="1"/>
          </p:cNvSpPr>
          <p:nvPr>
            <p:ph type="sldNum" sz="quarter" idx="12"/>
          </p:nvPr>
        </p:nvSpPr>
        <p:spPr/>
        <p:txBody>
          <a:bodyPr/>
          <a:lstStyle/>
          <a:p>
            <a:fld id="{FE1C6AEF-2EEC-F84F-9D6D-F44764EAA7BC}" type="slidenum">
              <a:rPr lang="en-US" smtClean="0"/>
              <a:t>25</a:t>
            </a:fld>
            <a:endParaRPr lang="en-US"/>
          </a:p>
        </p:txBody>
      </p:sp>
    </p:spTree>
    <p:extLst>
      <p:ext uri="{BB962C8B-B14F-4D97-AF65-F5344CB8AC3E}">
        <p14:creationId xmlns:p14="http://schemas.microsoft.com/office/powerpoint/2010/main" val="23349852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52DB3D-9381-014E-8416-EF9AE7A0C824}"/>
              </a:ext>
            </a:extLst>
          </p:cNvPr>
          <p:cNvSpPr/>
          <p:nvPr/>
        </p:nvSpPr>
        <p:spPr>
          <a:xfrm>
            <a:off x="978946" y="6492875"/>
            <a:ext cx="11008659" cy="369332"/>
          </a:xfrm>
          <a:prstGeom prst="rect">
            <a:avLst/>
          </a:prstGeom>
        </p:spPr>
        <p:txBody>
          <a:bodyPr wrap="square">
            <a:spAutoFit/>
          </a:bodyPr>
          <a:lstStyle/>
          <a:p>
            <a:r>
              <a:rPr lang="en-US" dirty="0">
                <a:hlinkClick r:id="rId2"/>
              </a:rPr>
              <a:t>https://www.webmd.com/vaccines/covid-19-vaccine/news/20201214/closer-look-at-three-covid-19-vaccines</a:t>
            </a:r>
            <a:endParaRPr lang="en-US" dirty="0"/>
          </a:p>
        </p:txBody>
      </p:sp>
      <p:pic>
        <p:nvPicPr>
          <p:cNvPr id="11" name="Content Placeholder 10" descr="Table&#10;&#10;Description automatically generated">
            <a:extLst>
              <a:ext uri="{FF2B5EF4-FFF2-40B4-BE49-F238E27FC236}">
                <a16:creationId xmlns:a16="http://schemas.microsoft.com/office/drawing/2014/main" id="{CEA3F7A9-7131-4146-BE97-D914EFC20D66}"/>
              </a:ext>
            </a:extLst>
          </p:cNvPr>
          <p:cNvPicPr>
            <a:picLocks noGrp="1" noChangeAspect="1"/>
          </p:cNvPicPr>
          <p:nvPr>
            <p:ph idx="1"/>
          </p:nvPr>
        </p:nvPicPr>
        <p:blipFill>
          <a:blip r:embed="rId3"/>
          <a:stretch>
            <a:fillRect/>
          </a:stretch>
        </p:blipFill>
        <p:spPr>
          <a:xfrm>
            <a:off x="1332235" y="148871"/>
            <a:ext cx="9222559" cy="6344003"/>
          </a:xfrm>
        </p:spPr>
      </p:pic>
      <p:sp>
        <p:nvSpPr>
          <p:cNvPr id="2" name="Slide Number Placeholder 1">
            <a:extLst>
              <a:ext uri="{FF2B5EF4-FFF2-40B4-BE49-F238E27FC236}">
                <a16:creationId xmlns:a16="http://schemas.microsoft.com/office/drawing/2014/main" id="{0AE1C927-DBA7-4848-BCA1-E95FD92D7143}"/>
              </a:ext>
            </a:extLst>
          </p:cNvPr>
          <p:cNvSpPr>
            <a:spLocks noGrp="1"/>
          </p:cNvSpPr>
          <p:nvPr>
            <p:ph type="sldNum" sz="quarter" idx="12"/>
          </p:nvPr>
        </p:nvSpPr>
        <p:spPr/>
        <p:txBody>
          <a:bodyPr/>
          <a:lstStyle/>
          <a:p>
            <a:fld id="{FE1C6AEF-2EEC-F84F-9D6D-F44764EAA7BC}" type="slidenum">
              <a:rPr lang="en-US" smtClean="0"/>
              <a:t>26</a:t>
            </a:fld>
            <a:endParaRPr lang="en-US"/>
          </a:p>
        </p:txBody>
      </p:sp>
    </p:spTree>
    <p:extLst>
      <p:ext uri="{BB962C8B-B14F-4D97-AF65-F5344CB8AC3E}">
        <p14:creationId xmlns:p14="http://schemas.microsoft.com/office/powerpoint/2010/main" val="3326331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ECFC9AD-002B-6746-A1BA-8699F4CF7A25}"/>
              </a:ext>
            </a:extLst>
          </p:cNvPr>
          <p:cNvPicPr>
            <a:picLocks noGrp="1" noChangeAspect="1"/>
          </p:cNvPicPr>
          <p:nvPr>
            <p:ph idx="1"/>
          </p:nvPr>
        </p:nvPicPr>
        <p:blipFill>
          <a:blip r:embed="rId2"/>
          <a:stretch>
            <a:fillRect/>
          </a:stretch>
        </p:blipFill>
        <p:spPr>
          <a:xfrm>
            <a:off x="1243853" y="365125"/>
            <a:ext cx="8305800" cy="609600"/>
          </a:xfrm>
        </p:spPr>
      </p:pic>
      <p:pic>
        <p:nvPicPr>
          <p:cNvPr id="3" name="Picture 2" descr="Table&#10;&#10;Description automatically generated">
            <a:extLst>
              <a:ext uri="{FF2B5EF4-FFF2-40B4-BE49-F238E27FC236}">
                <a16:creationId xmlns:a16="http://schemas.microsoft.com/office/drawing/2014/main" id="{DC6DDA0E-E2A4-7B46-A6DA-4CB022C4D0CD}"/>
              </a:ext>
            </a:extLst>
          </p:cNvPr>
          <p:cNvPicPr>
            <a:picLocks noChangeAspect="1"/>
          </p:cNvPicPr>
          <p:nvPr/>
        </p:nvPicPr>
        <p:blipFill>
          <a:blip r:embed="rId3"/>
          <a:stretch>
            <a:fillRect/>
          </a:stretch>
        </p:blipFill>
        <p:spPr>
          <a:xfrm>
            <a:off x="1359681" y="974725"/>
            <a:ext cx="8074143" cy="5499416"/>
          </a:xfrm>
          <a:prstGeom prst="rect">
            <a:avLst/>
          </a:prstGeom>
        </p:spPr>
      </p:pic>
      <p:sp>
        <p:nvSpPr>
          <p:cNvPr id="2" name="Slide Number Placeholder 1">
            <a:extLst>
              <a:ext uri="{FF2B5EF4-FFF2-40B4-BE49-F238E27FC236}">
                <a16:creationId xmlns:a16="http://schemas.microsoft.com/office/drawing/2014/main" id="{072EE506-2980-084B-850D-87D8A9B9F92D}"/>
              </a:ext>
            </a:extLst>
          </p:cNvPr>
          <p:cNvSpPr>
            <a:spLocks noGrp="1"/>
          </p:cNvSpPr>
          <p:nvPr>
            <p:ph type="sldNum" sz="quarter" idx="12"/>
          </p:nvPr>
        </p:nvSpPr>
        <p:spPr/>
        <p:txBody>
          <a:bodyPr/>
          <a:lstStyle/>
          <a:p>
            <a:fld id="{FE1C6AEF-2EEC-F84F-9D6D-F44764EAA7BC}" type="slidenum">
              <a:rPr lang="en-US" smtClean="0"/>
              <a:t>27</a:t>
            </a:fld>
            <a:endParaRPr lang="en-US"/>
          </a:p>
        </p:txBody>
      </p:sp>
    </p:spTree>
    <p:extLst>
      <p:ext uri="{BB962C8B-B14F-4D97-AF65-F5344CB8AC3E}">
        <p14:creationId xmlns:p14="http://schemas.microsoft.com/office/powerpoint/2010/main" val="4092171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AC67E-4B20-A34B-8935-541526A62727}"/>
              </a:ext>
            </a:extLst>
          </p:cNvPr>
          <p:cNvSpPr>
            <a:spLocks noGrp="1"/>
          </p:cNvSpPr>
          <p:nvPr>
            <p:ph type="title"/>
          </p:nvPr>
        </p:nvSpPr>
        <p:spPr/>
        <p:txBody>
          <a:bodyPr/>
          <a:lstStyle/>
          <a:p>
            <a:endParaRPr lang="en-US"/>
          </a:p>
        </p:txBody>
      </p:sp>
      <p:pic>
        <p:nvPicPr>
          <p:cNvPr id="1026" name="Picture 2" descr="How effective does a COVID-19 vaccine need to be to stop the pandemic? |  EurekAlert! Science News">
            <a:extLst>
              <a:ext uri="{FF2B5EF4-FFF2-40B4-BE49-F238E27FC236}">
                <a16:creationId xmlns:a16="http://schemas.microsoft.com/office/drawing/2014/main" id="{A48EE4FC-17C7-D549-84BE-861099F5DF7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430" y="162242"/>
            <a:ext cx="11615139" cy="653351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38A0353-D59D-7147-9AA3-20E6691B9881}"/>
              </a:ext>
            </a:extLst>
          </p:cNvPr>
          <p:cNvSpPr>
            <a:spLocks noGrp="1"/>
          </p:cNvSpPr>
          <p:nvPr>
            <p:ph type="sldNum" sz="quarter" idx="12"/>
          </p:nvPr>
        </p:nvSpPr>
        <p:spPr/>
        <p:txBody>
          <a:bodyPr/>
          <a:lstStyle/>
          <a:p>
            <a:fld id="{FE1C6AEF-2EEC-F84F-9D6D-F44764EAA7BC}" type="slidenum">
              <a:rPr lang="en-US" smtClean="0"/>
              <a:t>28</a:t>
            </a:fld>
            <a:endParaRPr lang="en-US"/>
          </a:p>
        </p:txBody>
      </p:sp>
    </p:spTree>
    <p:extLst>
      <p:ext uri="{BB962C8B-B14F-4D97-AF65-F5344CB8AC3E}">
        <p14:creationId xmlns:p14="http://schemas.microsoft.com/office/powerpoint/2010/main" val="3118592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rge skydiving group mid-air">
            <a:extLst>
              <a:ext uri="{FF2B5EF4-FFF2-40B4-BE49-F238E27FC236}">
                <a16:creationId xmlns:a16="http://schemas.microsoft.com/office/drawing/2014/main" id="{112B6809-8D6B-4049-9234-99918DB4D3A4}"/>
              </a:ext>
            </a:extLst>
          </p:cNvPr>
          <p:cNvPicPr>
            <a:picLocks noChangeAspect="1"/>
          </p:cNvPicPr>
          <p:nvPr/>
        </p:nvPicPr>
        <p:blipFill rotWithShape="1">
          <a:blip r:embed="rId2"/>
          <a:srcRect r="15934"/>
          <a:stretch/>
        </p:blipFill>
        <p:spPr>
          <a:xfrm>
            <a:off x="4157470" y="10"/>
            <a:ext cx="8034528" cy="6857990"/>
          </a:xfrm>
          <a:prstGeom prst="rect">
            <a:avLst/>
          </a:prstGeom>
        </p:spPr>
      </p:pic>
      <p:sp>
        <p:nvSpPr>
          <p:cNvPr id="2" name="Title 1">
            <a:extLst>
              <a:ext uri="{FF2B5EF4-FFF2-40B4-BE49-F238E27FC236}">
                <a16:creationId xmlns:a16="http://schemas.microsoft.com/office/drawing/2014/main" id="{DC218964-F982-2E41-BB5E-B2C43918F214}"/>
              </a:ext>
            </a:extLst>
          </p:cNvPr>
          <p:cNvSpPr>
            <a:spLocks noGrp="1"/>
          </p:cNvSpPr>
          <p:nvPr>
            <p:ph type="title"/>
          </p:nvPr>
        </p:nvSpPr>
        <p:spPr>
          <a:xfrm>
            <a:off x="371094" y="1161288"/>
            <a:ext cx="3438144" cy="1124712"/>
          </a:xfrm>
        </p:spPr>
        <p:txBody>
          <a:bodyPr anchor="b">
            <a:normAutofit/>
          </a:bodyPr>
          <a:lstStyle/>
          <a:p>
            <a:r>
              <a:rPr lang="en-US" sz="2400" b="1" dirty="0">
                <a:highlight>
                  <a:srgbClr val="FF0000"/>
                </a:highlight>
              </a:rPr>
              <a:t>SAFETY </a:t>
            </a:r>
            <a:r>
              <a:rPr lang="en-US" sz="2400" dirty="0">
                <a:highlight>
                  <a:srgbClr val="FF0000"/>
                </a:highlight>
              </a:rPr>
              <a:t>Is all about a ratio</a:t>
            </a:r>
            <a:r>
              <a:rPr lang="en-US" sz="2400" dirty="0">
                <a:highlight>
                  <a:srgbClr val="FFFF00"/>
                </a:highlight>
              </a:rPr>
              <a:t>: </a:t>
            </a:r>
            <a:br>
              <a:rPr lang="en-US" sz="2400" dirty="0"/>
            </a:br>
            <a:endParaRPr lang="en-US" sz="2400" dirty="0"/>
          </a:p>
        </p:txBody>
      </p:sp>
      <p:sp>
        <p:nvSpPr>
          <p:cNvPr id="3" name="Content Placeholder 2">
            <a:extLst>
              <a:ext uri="{FF2B5EF4-FFF2-40B4-BE49-F238E27FC236}">
                <a16:creationId xmlns:a16="http://schemas.microsoft.com/office/drawing/2014/main" id="{909B4F66-B987-9543-A0DC-1CBF2A3EE854}"/>
              </a:ext>
            </a:extLst>
          </p:cNvPr>
          <p:cNvSpPr>
            <a:spLocks noGrp="1"/>
          </p:cNvSpPr>
          <p:nvPr>
            <p:ph idx="1"/>
          </p:nvPr>
        </p:nvSpPr>
        <p:spPr>
          <a:xfrm>
            <a:off x="371094" y="2718054"/>
            <a:ext cx="3438906" cy="3207258"/>
          </a:xfrm>
        </p:spPr>
        <p:txBody>
          <a:bodyPr anchor="t">
            <a:normAutofit/>
          </a:bodyPr>
          <a:lstStyle/>
          <a:p>
            <a:endParaRPr lang="en-US" sz="1700" dirty="0"/>
          </a:p>
          <a:p>
            <a:pPr marL="0" indent="0">
              <a:buNone/>
            </a:pPr>
            <a:r>
              <a:rPr lang="en-US" sz="4400" dirty="0"/>
              <a:t>Benefit / Risk</a:t>
            </a:r>
          </a:p>
        </p:txBody>
      </p:sp>
      <p:sp>
        <p:nvSpPr>
          <p:cNvPr id="4" name="TextBox 3">
            <a:extLst>
              <a:ext uri="{FF2B5EF4-FFF2-40B4-BE49-F238E27FC236}">
                <a16:creationId xmlns:a16="http://schemas.microsoft.com/office/drawing/2014/main" id="{1DB6E844-22BB-FA49-B382-7AA6E6AE3684}"/>
              </a:ext>
            </a:extLst>
          </p:cNvPr>
          <p:cNvSpPr txBox="1"/>
          <p:nvPr/>
        </p:nvSpPr>
        <p:spPr>
          <a:xfrm>
            <a:off x="831273" y="4738255"/>
            <a:ext cx="1385454" cy="954107"/>
          </a:xfrm>
          <a:prstGeom prst="rect">
            <a:avLst/>
          </a:prstGeom>
          <a:noFill/>
        </p:spPr>
        <p:txBody>
          <a:bodyPr wrap="square" rtlCol="0">
            <a:spAutoFit/>
          </a:bodyPr>
          <a:lstStyle/>
          <a:p>
            <a:r>
              <a:rPr lang="en-US" sz="2800" dirty="0"/>
              <a:t>-patient</a:t>
            </a:r>
          </a:p>
          <a:p>
            <a:r>
              <a:rPr lang="en-US" sz="2800" dirty="0"/>
              <a:t>-public</a:t>
            </a:r>
          </a:p>
        </p:txBody>
      </p:sp>
      <p:sp>
        <p:nvSpPr>
          <p:cNvPr id="6" name="Slide Number Placeholder 5">
            <a:extLst>
              <a:ext uri="{FF2B5EF4-FFF2-40B4-BE49-F238E27FC236}">
                <a16:creationId xmlns:a16="http://schemas.microsoft.com/office/drawing/2014/main" id="{EE9CCF3E-36BA-C041-B08C-0E41C64DE97E}"/>
              </a:ext>
            </a:extLst>
          </p:cNvPr>
          <p:cNvSpPr>
            <a:spLocks noGrp="1"/>
          </p:cNvSpPr>
          <p:nvPr>
            <p:ph type="sldNum" sz="quarter" idx="12"/>
          </p:nvPr>
        </p:nvSpPr>
        <p:spPr/>
        <p:txBody>
          <a:bodyPr/>
          <a:lstStyle/>
          <a:p>
            <a:fld id="{FE1C6AEF-2EEC-F84F-9D6D-F44764EAA7BC}" type="slidenum">
              <a:rPr lang="en-US" smtClean="0"/>
              <a:t>29</a:t>
            </a:fld>
            <a:endParaRPr lang="en-US"/>
          </a:p>
        </p:txBody>
      </p:sp>
    </p:spTree>
    <p:extLst>
      <p:ext uri="{BB962C8B-B14F-4D97-AF65-F5344CB8AC3E}">
        <p14:creationId xmlns:p14="http://schemas.microsoft.com/office/powerpoint/2010/main" val="84697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27A5D-4FD8-D84D-A8FC-698CC40C1374}"/>
              </a:ext>
            </a:extLst>
          </p:cNvPr>
          <p:cNvSpPr>
            <a:spLocks noGrp="1"/>
          </p:cNvSpPr>
          <p:nvPr>
            <p:ph type="title"/>
          </p:nvPr>
        </p:nvSpPr>
        <p:spPr/>
        <p:txBody>
          <a:bodyPr/>
          <a:lstStyle/>
          <a:p>
            <a:r>
              <a:rPr lang="en-US" dirty="0">
                <a:solidFill>
                  <a:srgbClr val="C00000"/>
                </a:solidFill>
              </a:rPr>
              <a:t>How currently approved COVID-19 vaccines work?</a:t>
            </a:r>
          </a:p>
        </p:txBody>
      </p:sp>
      <p:sp>
        <p:nvSpPr>
          <p:cNvPr id="3" name="Content Placeholder 2">
            <a:extLst>
              <a:ext uri="{FF2B5EF4-FFF2-40B4-BE49-F238E27FC236}">
                <a16:creationId xmlns:a16="http://schemas.microsoft.com/office/drawing/2014/main" id="{818E8738-56E6-C346-86F9-C97887D55179}"/>
              </a:ext>
            </a:extLst>
          </p:cNvPr>
          <p:cNvSpPr>
            <a:spLocks noGrp="1"/>
          </p:cNvSpPr>
          <p:nvPr>
            <p:ph idx="1"/>
          </p:nvPr>
        </p:nvSpPr>
        <p:spPr>
          <a:xfrm>
            <a:off x="838199" y="1825625"/>
            <a:ext cx="10691191" cy="4351338"/>
          </a:xfrm>
        </p:spPr>
        <p:txBody>
          <a:bodyPr>
            <a:normAutofit lnSpcReduction="10000"/>
          </a:bodyPr>
          <a:lstStyle/>
          <a:p>
            <a:pPr marL="0" indent="0">
              <a:buNone/>
            </a:pPr>
            <a:r>
              <a:rPr lang="en-US" sz="3600" dirty="0"/>
              <a:t>1- </a:t>
            </a:r>
            <a:r>
              <a:rPr lang="en-US" sz="3600" dirty="0">
                <a:highlight>
                  <a:srgbClr val="C0C0C0"/>
                </a:highlight>
              </a:rPr>
              <a:t>They cause a very mild and controllable viral infection </a:t>
            </a:r>
            <a:r>
              <a:rPr lang="en-US" sz="3600" dirty="0"/>
              <a:t>and </a:t>
            </a:r>
            <a:r>
              <a:rPr lang="en-US" sz="3600" i="1" dirty="0"/>
              <a:t>train our body to be prepared for the real infection.</a:t>
            </a:r>
          </a:p>
          <a:p>
            <a:pPr marL="0" indent="0">
              <a:buNone/>
            </a:pPr>
            <a:endParaRPr lang="en-US" sz="3600" i="1" dirty="0"/>
          </a:p>
          <a:p>
            <a:pPr marL="0" indent="0">
              <a:buNone/>
            </a:pPr>
            <a:r>
              <a:rPr lang="en-US" sz="3600" dirty="0"/>
              <a:t>2- </a:t>
            </a:r>
            <a:r>
              <a:rPr lang="en-US" sz="3600" dirty="0">
                <a:highlight>
                  <a:srgbClr val="C0C0C0"/>
                </a:highlight>
              </a:rPr>
              <a:t>They do not cause any infection </a:t>
            </a:r>
            <a:r>
              <a:rPr lang="en-US" sz="3600" i="1" dirty="0"/>
              <a:t>but train our body to be prepared for the real infection.</a:t>
            </a:r>
          </a:p>
          <a:p>
            <a:pPr marL="0" indent="0">
              <a:buNone/>
            </a:pPr>
            <a:endParaRPr lang="en-US" sz="3600" i="1" dirty="0"/>
          </a:p>
          <a:p>
            <a:pPr marL="0" indent="0">
              <a:buNone/>
            </a:pPr>
            <a:r>
              <a:rPr lang="en-US" sz="3600" dirty="0"/>
              <a:t>3- </a:t>
            </a:r>
            <a:r>
              <a:rPr lang="en-US" sz="3600" dirty="0">
                <a:highlight>
                  <a:srgbClr val="C0C0C0"/>
                </a:highlight>
              </a:rPr>
              <a:t>The mechanism is still not fully clear</a:t>
            </a:r>
            <a:r>
              <a:rPr lang="en-US" sz="3600" dirty="0"/>
              <a:t>, </a:t>
            </a:r>
            <a:r>
              <a:rPr lang="en-US" sz="3600" i="1" dirty="0"/>
              <a:t>but they train our body to be prepared for the real infection.</a:t>
            </a:r>
          </a:p>
        </p:txBody>
      </p:sp>
      <p:sp>
        <p:nvSpPr>
          <p:cNvPr id="4" name="Slide Number Placeholder 3">
            <a:extLst>
              <a:ext uri="{FF2B5EF4-FFF2-40B4-BE49-F238E27FC236}">
                <a16:creationId xmlns:a16="http://schemas.microsoft.com/office/drawing/2014/main" id="{534FE821-D2EB-5840-95F8-133082454DE9}"/>
              </a:ext>
            </a:extLst>
          </p:cNvPr>
          <p:cNvSpPr>
            <a:spLocks noGrp="1"/>
          </p:cNvSpPr>
          <p:nvPr>
            <p:ph type="sldNum" sz="quarter" idx="12"/>
          </p:nvPr>
        </p:nvSpPr>
        <p:spPr/>
        <p:txBody>
          <a:bodyPr/>
          <a:lstStyle/>
          <a:p>
            <a:fld id="{FE1C6AEF-2EEC-F84F-9D6D-F44764EAA7BC}" type="slidenum">
              <a:rPr lang="en-US" smtClean="0"/>
              <a:t>3</a:t>
            </a:fld>
            <a:endParaRPr lang="en-US"/>
          </a:p>
        </p:txBody>
      </p:sp>
    </p:spTree>
    <p:extLst>
      <p:ext uri="{BB962C8B-B14F-4D97-AF65-F5344CB8AC3E}">
        <p14:creationId xmlns:p14="http://schemas.microsoft.com/office/powerpoint/2010/main" val="1477666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92C04-2A1E-3546-BFFC-02057392D732}"/>
              </a:ext>
            </a:extLst>
          </p:cNvPr>
          <p:cNvSpPr>
            <a:spLocks noGrp="1"/>
          </p:cNvSpPr>
          <p:nvPr>
            <p:ph type="title"/>
          </p:nvPr>
        </p:nvSpPr>
        <p:spPr>
          <a:xfrm>
            <a:off x="632790" y="132522"/>
            <a:ext cx="11736324" cy="781305"/>
          </a:xfrm>
        </p:spPr>
        <p:txBody>
          <a:bodyPr>
            <a:noAutofit/>
          </a:bodyPr>
          <a:lstStyle/>
          <a:p>
            <a:r>
              <a:rPr lang="en-US" sz="2400" dirty="0">
                <a:solidFill>
                  <a:srgbClr val="C00000"/>
                </a:solidFill>
              </a:rPr>
              <a:t>Overall, ….% of people worldwide said they would get a COVID-19 vaccine ( DANGER !!)</a:t>
            </a:r>
          </a:p>
        </p:txBody>
      </p:sp>
      <p:pic>
        <p:nvPicPr>
          <p:cNvPr id="3074" name="Picture 2" descr="3 charts show what people worldwide think about COVID-19 vaccines">
            <a:extLst>
              <a:ext uri="{FF2B5EF4-FFF2-40B4-BE49-F238E27FC236}">
                <a16:creationId xmlns:a16="http://schemas.microsoft.com/office/drawing/2014/main" id="{0626EFA8-6E7E-084D-9A3A-9B137C67F9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913827"/>
            <a:ext cx="9288119" cy="557904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296A18C-9922-E74D-915C-F0F1D9387224}"/>
              </a:ext>
            </a:extLst>
          </p:cNvPr>
          <p:cNvSpPr/>
          <p:nvPr/>
        </p:nvSpPr>
        <p:spPr>
          <a:xfrm>
            <a:off x="106017" y="6358311"/>
            <a:ext cx="11569147" cy="646331"/>
          </a:xfrm>
          <a:prstGeom prst="rect">
            <a:avLst/>
          </a:prstGeom>
        </p:spPr>
        <p:txBody>
          <a:bodyPr wrap="square">
            <a:spAutoFit/>
          </a:bodyPr>
          <a:lstStyle/>
          <a:p>
            <a:r>
              <a:rPr lang="en-US" dirty="0">
                <a:hlinkClick r:id="rId3"/>
              </a:rPr>
              <a:t>https://www.businessinsider.com/covid-19-coronavirus-vaccine-survey-will-people-get-vaccinated-concerns-2020-9</a:t>
            </a:r>
            <a:endParaRPr lang="en-US" dirty="0"/>
          </a:p>
          <a:p>
            <a:endParaRPr lang="en-US" dirty="0"/>
          </a:p>
        </p:txBody>
      </p:sp>
      <p:sp>
        <p:nvSpPr>
          <p:cNvPr id="4" name="Slide Number Placeholder 3">
            <a:extLst>
              <a:ext uri="{FF2B5EF4-FFF2-40B4-BE49-F238E27FC236}">
                <a16:creationId xmlns:a16="http://schemas.microsoft.com/office/drawing/2014/main" id="{9905E0EA-CE28-254B-974F-5114DB505E75}"/>
              </a:ext>
            </a:extLst>
          </p:cNvPr>
          <p:cNvSpPr>
            <a:spLocks noGrp="1"/>
          </p:cNvSpPr>
          <p:nvPr>
            <p:ph type="sldNum" sz="quarter" idx="12"/>
          </p:nvPr>
        </p:nvSpPr>
        <p:spPr/>
        <p:txBody>
          <a:bodyPr/>
          <a:lstStyle/>
          <a:p>
            <a:fld id="{FE1C6AEF-2EEC-F84F-9D6D-F44764EAA7BC}" type="slidenum">
              <a:rPr lang="en-US" smtClean="0"/>
              <a:t>30</a:t>
            </a:fld>
            <a:endParaRPr lang="en-US"/>
          </a:p>
        </p:txBody>
      </p:sp>
    </p:spTree>
    <p:extLst>
      <p:ext uri="{BB962C8B-B14F-4D97-AF65-F5344CB8AC3E}">
        <p14:creationId xmlns:p14="http://schemas.microsoft.com/office/powerpoint/2010/main" val="9795165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1D0A-4C73-E648-B558-D469EC7014C3}"/>
              </a:ext>
            </a:extLst>
          </p:cNvPr>
          <p:cNvSpPr>
            <a:spLocks noGrp="1"/>
          </p:cNvSpPr>
          <p:nvPr>
            <p:ph type="title"/>
          </p:nvPr>
        </p:nvSpPr>
        <p:spPr>
          <a:xfrm>
            <a:off x="838200" y="186221"/>
            <a:ext cx="10515600" cy="827571"/>
          </a:xfrm>
        </p:spPr>
        <p:txBody>
          <a:bodyPr>
            <a:normAutofit fontScale="90000"/>
          </a:bodyPr>
          <a:lstStyle/>
          <a:p>
            <a:br>
              <a:rPr lang="en-US" sz="3100" b="1" dirty="0">
                <a:solidFill>
                  <a:srgbClr val="C00000"/>
                </a:solidFill>
              </a:rPr>
            </a:br>
            <a:r>
              <a:rPr lang="en-US" sz="3100" b="1" dirty="0">
                <a:solidFill>
                  <a:srgbClr val="C00000"/>
                </a:solidFill>
              </a:rPr>
              <a:t>Across the world, people who said they wouldn't get a vaccine said they were most concerned with the possibility of </a:t>
            </a:r>
            <a:r>
              <a:rPr lang="en-US" sz="3100" b="1" u="sng" dirty="0">
                <a:solidFill>
                  <a:srgbClr val="C00000"/>
                </a:solidFill>
              </a:rPr>
              <a:t>side effects</a:t>
            </a:r>
            <a:br>
              <a:rPr lang="en-US" b="1" dirty="0"/>
            </a:br>
            <a:endParaRPr lang="en-US" dirty="0"/>
          </a:p>
        </p:txBody>
      </p:sp>
      <p:pic>
        <p:nvPicPr>
          <p:cNvPr id="6" name="Content Placeholder 5" descr="A screenshot of a computer&#10;&#10;Description automatically generated with low confidence">
            <a:extLst>
              <a:ext uri="{FF2B5EF4-FFF2-40B4-BE49-F238E27FC236}">
                <a16:creationId xmlns:a16="http://schemas.microsoft.com/office/drawing/2014/main" id="{D276330F-137C-D040-A18A-7C1C4A39A232}"/>
              </a:ext>
            </a:extLst>
          </p:cNvPr>
          <p:cNvPicPr>
            <a:picLocks noGrp="1" noChangeAspect="1"/>
          </p:cNvPicPr>
          <p:nvPr>
            <p:ph idx="1"/>
          </p:nvPr>
        </p:nvPicPr>
        <p:blipFill>
          <a:blip r:embed="rId2"/>
          <a:stretch>
            <a:fillRect/>
          </a:stretch>
        </p:blipFill>
        <p:spPr>
          <a:xfrm>
            <a:off x="1590262" y="849964"/>
            <a:ext cx="8018938" cy="6008036"/>
          </a:xfrm>
        </p:spPr>
      </p:pic>
      <p:sp>
        <p:nvSpPr>
          <p:cNvPr id="3" name="Slide Number Placeholder 2">
            <a:extLst>
              <a:ext uri="{FF2B5EF4-FFF2-40B4-BE49-F238E27FC236}">
                <a16:creationId xmlns:a16="http://schemas.microsoft.com/office/drawing/2014/main" id="{DC1BE5FF-E31A-6D4D-A973-1A4D57BD2285}"/>
              </a:ext>
            </a:extLst>
          </p:cNvPr>
          <p:cNvSpPr>
            <a:spLocks noGrp="1"/>
          </p:cNvSpPr>
          <p:nvPr>
            <p:ph type="sldNum" sz="quarter" idx="12"/>
          </p:nvPr>
        </p:nvSpPr>
        <p:spPr/>
        <p:txBody>
          <a:bodyPr/>
          <a:lstStyle/>
          <a:p>
            <a:fld id="{FE1C6AEF-2EEC-F84F-9D6D-F44764EAA7BC}" type="slidenum">
              <a:rPr lang="en-US" smtClean="0"/>
              <a:t>31</a:t>
            </a:fld>
            <a:endParaRPr lang="en-US"/>
          </a:p>
        </p:txBody>
      </p:sp>
    </p:spTree>
    <p:extLst>
      <p:ext uri="{BB962C8B-B14F-4D97-AF65-F5344CB8AC3E}">
        <p14:creationId xmlns:p14="http://schemas.microsoft.com/office/powerpoint/2010/main" val="12484635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1966A-BC1E-A745-8B88-49F27C8F0F25}"/>
              </a:ext>
            </a:extLst>
          </p:cNvPr>
          <p:cNvSpPr>
            <a:spLocks noGrp="1"/>
          </p:cNvSpPr>
          <p:nvPr>
            <p:ph type="title"/>
          </p:nvPr>
        </p:nvSpPr>
        <p:spPr/>
        <p:txBody>
          <a:bodyPr>
            <a:normAutofit fontScale="90000"/>
          </a:bodyPr>
          <a:lstStyle/>
          <a:p>
            <a:r>
              <a:rPr lang="en-US" b="1" dirty="0"/>
              <a:t>WHAT ARE THE RISKS OF THE PFIZER-BIONTECH COVID-19 VACCINE?</a:t>
            </a:r>
            <a:br>
              <a:rPr lang="en-US" b="1" dirty="0"/>
            </a:br>
            <a:r>
              <a:rPr lang="en-US" sz="2200" dirty="0">
                <a:solidFill>
                  <a:schemeClr val="accent1"/>
                </a:solidFill>
                <a:hlinkClick r:id="rId2"/>
              </a:rPr>
              <a:t>https://www.fda.gov/media/144414/download</a:t>
            </a:r>
            <a:br>
              <a:rPr lang="en-US" sz="2200" dirty="0">
                <a:solidFill>
                  <a:schemeClr val="accent1"/>
                </a:solidFill>
              </a:rPr>
            </a:br>
            <a:endParaRPr lang="en-US" dirty="0"/>
          </a:p>
        </p:txBody>
      </p:sp>
      <p:sp>
        <p:nvSpPr>
          <p:cNvPr id="3" name="Content Placeholder 2">
            <a:extLst>
              <a:ext uri="{FF2B5EF4-FFF2-40B4-BE49-F238E27FC236}">
                <a16:creationId xmlns:a16="http://schemas.microsoft.com/office/drawing/2014/main" id="{6A7620C7-2734-224D-AB23-638904921BA9}"/>
              </a:ext>
            </a:extLst>
          </p:cNvPr>
          <p:cNvSpPr>
            <a:spLocks noGrp="1"/>
          </p:cNvSpPr>
          <p:nvPr>
            <p:ph sz="half" idx="1"/>
          </p:nvPr>
        </p:nvSpPr>
        <p:spPr>
          <a:xfrm>
            <a:off x="838199" y="1825625"/>
            <a:ext cx="6373483" cy="4351338"/>
          </a:xfrm>
        </p:spPr>
        <p:txBody>
          <a:bodyPr>
            <a:normAutofit lnSpcReduction="10000"/>
          </a:bodyPr>
          <a:lstStyle/>
          <a:p>
            <a:r>
              <a:rPr lang="en-US" dirty="0">
                <a:highlight>
                  <a:srgbClr val="C0C0C0"/>
                </a:highlight>
              </a:rPr>
              <a:t>Side effects that have been reported with the Pfizer-</a:t>
            </a:r>
            <a:r>
              <a:rPr lang="en-US" dirty="0" err="1">
                <a:highlight>
                  <a:srgbClr val="C0C0C0"/>
                </a:highlight>
              </a:rPr>
              <a:t>BioNTech</a:t>
            </a:r>
            <a:r>
              <a:rPr lang="en-US" dirty="0">
                <a:highlight>
                  <a:srgbClr val="C0C0C0"/>
                </a:highlight>
              </a:rPr>
              <a:t> COVID-19 Vaccine include: </a:t>
            </a:r>
          </a:p>
          <a:p>
            <a:pPr marL="0" indent="0">
              <a:buNone/>
            </a:pPr>
            <a:r>
              <a:rPr lang="en-US" dirty="0">
                <a:solidFill>
                  <a:srgbClr val="C00000"/>
                </a:solidFill>
                <a:highlight>
                  <a:srgbClr val="FFFF00"/>
                </a:highlight>
              </a:rPr>
              <a:t>A- </a:t>
            </a:r>
            <a:r>
              <a:rPr lang="en-US" dirty="0"/>
              <a:t>• injection site pain • tiredness • headache • muscle pain • chills • joint pain • fever • injection site swelling • injection site redness • nausea • feeling unwell • swollen lymph nodes (lymphadenopathy)</a:t>
            </a:r>
          </a:p>
          <a:p>
            <a:pPr marL="0" indent="0">
              <a:buNone/>
            </a:pPr>
            <a:r>
              <a:rPr lang="en-US" dirty="0">
                <a:solidFill>
                  <a:srgbClr val="C00000"/>
                </a:solidFill>
                <a:highlight>
                  <a:srgbClr val="FFFF00"/>
                </a:highlight>
              </a:rPr>
              <a:t>B-</a:t>
            </a:r>
            <a:r>
              <a:rPr lang="en-US" dirty="0">
                <a:solidFill>
                  <a:srgbClr val="C00000"/>
                </a:solidFill>
              </a:rPr>
              <a:t>Remote chance of severe allergic reaction.</a:t>
            </a:r>
          </a:p>
          <a:p>
            <a:pPr marL="0" indent="0">
              <a:buNone/>
            </a:pPr>
            <a:endParaRPr lang="en-US" dirty="0">
              <a:solidFill>
                <a:schemeClr val="accent1"/>
              </a:solidFill>
            </a:endParaRPr>
          </a:p>
        </p:txBody>
      </p:sp>
      <p:sp>
        <p:nvSpPr>
          <p:cNvPr id="4" name="Content Placeholder 3">
            <a:extLst>
              <a:ext uri="{FF2B5EF4-FFF2-40B4-BE49-F238E27FC236}">
                <a16:creationId xmlns:a16="http://schemas.microsoft.com/office/drawing/2014/main" id="{AF4216F6-8DCB-1A4B-AD0B-3B15537907E0}"/>
              </a:ext>
            </a:extLst>
          </p:cNvPr>
          <p:cNvSpPr>
            <a:spLocks noGrp="1"/>
          </p:cNvSpPr>
          <p:nvPr>
            <p:ph sz="half" idx="2"/>
          </p:nvPr>
        </p:nvSpPr>
        <p:spPr>
          <a:xfrm>
            <a:off x="8005312" y="1825625"/>
            <a:ext cx="3348487" cy="4351338"/>
          </a:xfrm>
        </p:spPr>
        <p:txBody>
          <a:bodyPr>
            <a:normAutofit lnSpcReduction="10000"/>
          </a:bodyPr>
          <a:lstStyle/>
          <a:p>
            <a:r>
              <a:rPr lang="en-US" dirty="0">
                <a:highlight>
                  <a:srgbClr val="C0C0C0"/>
                </a:highlight>
              </a:rPr>
              <a:t>Risk of not having vaccine</a:t>
            </a:r>
            <a:r>
              <a:rPr lang="en-US" dirty="0"/>
              <a:t>:</a:t>
            </a:r>
          </a:p>
          <a:p>
            <a:r>
              <a:rPr lang="en-US" dirty="0">
                <a:solidFill>
                  <a:srgbClr val="C00000"/>
                </a:solidFill>
              </a:rPr>
              <a:t>COVID itself!</a:t>
            </a:r>
          </a:p>
        </p:txBody>
      </p:sp>
      <p:sp>
        <p:nvSpPr>
          <p:cNvPr id="5" name="Slide Number Placeholder 4">
            <a:extLst>
              <a:ext uri="{FF2B5EF4-FFF2-40B4-BE49-F238E27FC236}">
                <a16:creationId xmlns:a16="http://schemas.microsoft.com/office/drawing/2014/main" id="{04C26855-534A-7F47-9476-5DCB45C27EAD}"/>
              </a:ext>
            </a:extLst>
          </p:cNvPr>
          <p:cNvSpPr>
            <a:spLocks noGrp="1"/>
          </p:cNvSpPr>
          <p:nvPr>
            <p:ph type="sldNum" sz="quarter" idx="12"/>
          </p:nvPr>
        </p:nvSpPr>
        <p:spPr/>
        <p:txBody>
          <a:bodyPr/>
          <a:lstStyle/>
          <a:p>
            <a:fld id="{FE1C6AEF-2EEC-F84F-9D6D-F44764EAA7BC}" type="slidenum">
              <a:rPr lang="en-US" smtClean="0"/>
              <a:t>32</a:t>
            </a:fld>
            <a:endParaRPr lang="en-US"/>
          </a:p>
        </p:txBody>
      </p:sp>
    </p:spTree>
    <p:extLst>
      <p:ext uri="{BB962C8B-B14F-4D97-AF65-F5344CB8AC3E}">
        <p14:creationId xmlns:p14="http://schemas.microsoft.com/office/powerpoint/2010/main" val="47224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9139D-D882-104A-985A-A32B84ADC9FA}"/>
              </a:ext>
            </a:extLst>
          </p:cNvPr>
          <p:cNvSpPr>
            <a:spLocks noGrp="1"/>
          </p:cNvSpPr>
          <p:nvPr>
            <p:ph type="title"/>
          </p:nvPr>
        </p:nvSpPr>
        <p:spPr/>
        <p:txBody>
          <a:bodyPr/>
          <a:lstStyle/>
          <a:p>
            <a:endParaRPr lang="en-US"/>
          </a:p>
        </p:txBody>
      </p:sp>
      <p:pic>
        <p:nvPicPr>
          <p:cNvPr id="7170" name="Picture 2" descr="What's Going On in This Graph? | Coronavirus Protective Measures - The New  York Times">
            <a:extLst>
              <a:ext uri="{FF2B5EF4-FFF2-40B4-BE49-F238E27FC236}">
                <a16:creationId xmlns:a16="http://schemas.microsoft.com/office/drawing/2014/main" id="{C1E6766B-FAFE-7043-A8F7-00C222E48F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100094" cy="616105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00A09B1-B21E-7E4F-95BE-A8F4422A6799}"/>
              </a:ext>
            </a:extLst>
          </p:cNvPr>
          <p:cNvSpPr>
            <a:spLocks noGrp="1"/>
          </p:cNvSpPr>
          <p:nvPr>
            <p:ph type="sldNum" sz="quarter" idx="12"/>
          </p:nvPr>
        </p:nvSpPr>
        <p:spPr/>
        <p:txBody>
          <a:bodyPr/>
          <a:lstStyle/>
          <a:p>
            <a:fld id="{FE1C6AEF-2EEC-F84F-9D6D-F44764EAA7BC}" type="slidenum">
              <a:rPr lang="en-US" smtClean="0"/>
              <a:t>33</a:t>
            </a:fld>
            <a:endParaRPr lang="en-US"/>
          </a:p>
        </p:txBody>
      </p:sp>
    </p:spTree>
    <p:extLst>
      <p:ext uri="{BB962C8B-B14F-4D97-AF65-F5344CB8AC3E}">
        <p14:creationId xmlns:p14="http://schemas.microsoft.com/office/powerpoint/2010/main" val="822091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8E257-1DC1-F447-95E9-B25D8CEDBA49}"/>
              </a:ext>
            </a:extLst>
          </p:cNvPr>
          <p:cNvSpPr>
            <a:spLocks noGrp="1"/>
          </p:cNvSpPr>
          <p:nvPr>
            <p:ph type="title"/>
          </p:nvPr>
        </p:nvSpPr>
        <p:spPr/>
        <p:txBody>
          <a:bodyPr>
            <a:normAutofit fontScale="90000"/>
          </a:bodyPr>
          <a:lstStyle/>
          <a:p>
            <a:br>
              <a:rPr lang="en-US" dirty="0"/>
            </a:br>
            <a:r>
              <a:rPr lang="en-US" dirty="0">
                <a:solidFill>
                  <a:srgbClr val="C00000"/>
                </a:solidFill>
              </a:rPr>
              <a:t>RWE ( Pre-print with the LANCET)</a:t>
            </a:r>
            <a:br>
              <a:rPr lang="en-US" dirty="0"/>
            </a:br>
            <a:br>
              <a:rPr lang="en-US" dirty="0"/>
            </a:br>
            <a:r>
              <a:rPr lang="en-US" sz="2000" dirty="0">
                <a:hlinkClick r:id="rId2"/>
              </a:rPr>
              <a:t>https://papers.ssrn.com/sol3/papers.cfm?abstract_id=3789264</a:t>
            </a:r>
            <a:br>
              <a:rPr lang="en-US" sz="2000" dirty="0"/>
            </a:br>
            <a:endParaRPr lang="en-US" dirty="0"/>
          </a:p>
        </p:txBody>
      </p:sp>
      <p:sp>
        <p:nvSpPr>
          <p:cNvPr id="3" name="Content Placeholder 2">
            <a:extLst>
              <a:ext uri="{FF2B5EF4-FFF2-40B4-BE49-F238E27FC236}">
                <a16:creationId xmlns:a16="http://schemas.microsoft.com/office/drawing/2014/main" id="{790737BF-970C-2B4E-9AB9-A33D6BF1A531}"/>
              </a:ext>
            </a:extLst>
          </p:cNvPr>
          <p:cNvSpPr>
            <a:spLocks noGrp="1"/>
          </p:cNvSpPr>
          <p:nvPr>
            <p:ph idx="1"/>
          </p:nvPr>
        </p:nvSpPr>
        <p:spPr/>
        <p:txBody>
          <a:bodyPr>
            <a:normAutofit fontScale="92500"/>
          </a:bodyPr>
          <a:lstStyle/>
          <a:p>
            <a:r>
              <a:rPr lang="en-US" dirty="0"/>
              <a:t>Effectiveness of First Dose of COVID-19 Vaccines Against Hospital Admissions in Scotland: National Prospective Cohort Study of 5.4 Million People:</a:t>
            </a:r>
          </a:p>
          <a:p>
            <a:pPr marL="0" indent="0">
              <a:buNone/>
            </a:pPr>
            <a:r>
              <a:rPr lang="en-US" b="1" dirty="0">
                <a:solidFill>
                  <a:srgbClr val="C00000"/>
                </a:solidFill>
              </a:rPr>
              <a:t>Findings:</a:t>
            </a:r>
          </a:p>
          <a:p>
            <a:r>
              <a:rPr lang="en-US" dirty="0"/>
              <a:t>The first dose of the BNT162b2 vaccine was associated with a vaccine effect of 85% (95% confidence interval [CI] 76 to 91) for COVID-19 related </a:t>
            </a:r>
            <a:r>
              <a:rPr lang="en-US" dirty="0" err="1"/>
              <a:t>hospitalisation</a:t>
            </a:r>
            <a:r>
              <a:rPr lang="en-US" dirty="0"/>
              <a:t> at 28-34 days post-vaccination. Vaccine effect at the same time interval for the ChAdOx1 vaccine was 94% (95% CI 73 to 99). Results of combined vaccine effect for prevention of COVID-19 related </a:t>
            </a:r>
            <a:r>
              <a:rPr lang="en-US" dirty="0" err="1"/>
              <a:t>hospitalisation</a:t>
            </a:r>
            <a:r>
              <a:rPr lang="en-US" dirty="0"/>
              <a:t> were comparable when restricting the analysis to those aged ≥80 years (81%; 95% CI 65 to 90 at 28-34 days post-vaccination).</a:t>
            </a:r>
          </a:p>
        </p:txBody>
      </p:sp>
      <p:sp>
        <p:nvSpPr>
          <p:cNvPr id="4" name="Slide Number Placeholder 3">
            <a:extLst>
              <a:ext uri="{FF2B5EF4-FFF2-40B4-BE49-F238E27FC236}">
                <a16:creationId xmlns:a16="http://schemas.microsoft.com/office/drawing/2014/main" id="{18725271-28CA-BB40-AE2D-96B2E143B8CF}"/>
              </a:ext>
            </a:extLst>
          </p:cNvPr>
          <p:cNvSpPr>
            <a:spLocks noGrp="1"/>
          </p:cNvSpPr>
          <p:nvPr>
            <p:ph type="sldNum" sz="quarter" idx="12"/>
          </p:nvPr>
        </p:nvSpPr>
        <p:spPr/>
        <p:txBody>
          <a:bodyPr/>
          <a:lstStyle/>
          <a:p>
            <a:fld id="{FE1C6AEF-2EEC-F84F-9D6D-F44764EAA7BC}" type="slidenum">
              <a:rPr lang="en-US" smtClean="0"/>
              <a:t>34</a:t>
            </a:fld>
            <a:endParaRPr lang="en-US"/>
          </a:p>
        </p:txBody>
      </p:sp>
    </p:spTree>
    <p:extLst>
      <p:ext uri="{BB962C8B-B14F-4D97-AF65-F5344CB8AC3E}">
        <p14:creationId xmlns:p14="http://schemas.microsoft.com/office/powerpoint/2010/main" val="15550896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DF7E8-E8F9-8E48-81D4-8A1E7A5B1C77}"/>
              </a:ext>
            </a:extLst>
          </p:cNvPr>
          <p:cNvSpPr>
            <a:spLocks noGrp="1"/>
          </p:cNvSpPr>
          <p:nvPr>
            <p:ph type="title"/>
          </p:nvPr>
        </p:nvSpPr>
        <p:spPr>
          <a:xfrm>
            <a:off x="838200" y="365126"/>
            <a:ext cx="10515600" cy="734804"/>
          </a:xfrm>
        </p:spPr>
        <p:txBody>
          <a:bodyPr>
            <a:normAutofit fontScale="90000"/>
          </a:bodyPr>
          <a:lstStyle/>
          <a:p>
            <a:r>
              <a:rPr lang="en-US" dirty="0">
                <a:solidFill>
                  <a:srgbClr val="C00000"/>
                </a:solidFill>
              </a:rPr>
              <a:t>Do vaccinated persons transmit?</a:t>
            </a:r>
            <a:r>
              <a:rPr lang="en-US" dirty="0"/>
              <a:t> </a:t>
            </a:r>
            <a:r>
              <a:rPr lang="en-US" sz="2200" dirty="0"/>
              <a:t>Published on February 21, 2021</a:t>
            </a:r>
            <a:endParaRPr lang="en-US" dirty="0"/>
          </a:p>
        </p:txBody>
      </p:sp>
      <p:sp>
        <p:nvSpPr>
          <p:cNvPr id="3" name="Content Placeholder 2">
            <a:extLst>
              <a:ext uri="{FF2B5EF4-FFF2-40B4-BE49-F238E27FC236}">
                <a16:creationId xmlns:a16="http://schemas.microsoft.com/office/drawing/2014/main" id="{2563A75C-E917-9D40-8C97-B49E28BC92A9}"/>
              </a:ext>
            </a:extLst>
          </p:cNvPr>
          <p:cNvSpPr>
            <a:spLocks noGrp="1"/>
          </p:cNvSpPr>
          <p:nvPr>
            <p:ph idx="1"/>
          </p:nvPr>
        </p:nvSpPr>
        <p:spPr>
          <a:xfrm>
            <a:off x="838200" y="1099930"/>
            <a:ext cx="10515600" cy="5077033"/>
          </a:xfrm>
        </p:spPr>
        <p:txBody>
          <a:bodyPr>
            <a:normAutofit fontScale="85000" lnSpcReduction="10000"/>
          </a:bodyPr>
          <a:lstStyle/>
          <a:p>
            <a:r>
              <a:rPr lang="en-US" b="1" dirty="0">
                <a:solidFill>
                  <a:srgbClr val="C00000"/>
                </a:solidFill>
              </a:rPr>
              <a:t>What have we learned from Israel?</a:t>
            </a:r>
            <a:r>
              <a:rPr lang="en-US" dirty="0">
                <a:solidFill>
                  <a:srgbClr val="C00000"/>
                </a:solidFill>
              </a:rPr>
              <a:t> </a:t>
            </a:r>
            <a:endParaRPr lang="en-US" dirty="0"/>
          </a:p>
          <a:p>
            <a:r>
              <a:rPr lang="en-US" dirty="0">
                <a:solidFill>
                  <a:srgbClr val="C00000"/>
                </a:solidFill>
              </a:rPr>
              <a:t>1- </a:t>
            </a:r>
            <a:r>
              <a:rPr lang="en-US" dirty="0"/>
              <a:t>Israel still leads the world with now 98% of the country vaccinated. They were down to 858 active cases in the entire country, and 9 out of 10 new cases were in unvaccinated persons.</a:t>
            </a:r>
          </a:p>
          <a:p>
            <a:r>
              <a:rPr lang="en-US" dirty="0">
                <a:solidFill>
                  <a:srgbClr val="C00000"/>
                </a:solidFill>
              </a:rPr>
              <a:t>2-</a:t>
            </a:r>
            <a:r>
              <a:rPr lang="en-US" dirty="0"/>
              <a:t>Strong evidence shows that the higher the amount of virus in the nasopharynx, the higher the likelihood for transmission. Recent evidence shows that </a:t>
            </a:r>
            <a:r>
              <a:rPr lang="en-US" i="1" dirty="0"/>
              <a:t>vaccinated</a:t>
            </a:r>
            <a:r>
              <a:rPr lang="en-US" dirty="0"/>
              <a:t> persons with asymptomatic </a:t>
            </a:r>
            <a:r>
              <a:rPr lang="en-US" dirty="0" err="1"/>
              <a:t>Covid</a:t>
            </a:r>
            <a:r>
              <a:rPr lang="en-US" dirty="0"/>
              <a:t> infections carry far less virus in their nasopharynxes as compared with </a:t>
            </a:r>
            <a:r>
              <a:rPr lang="en-US" i="1" dirty="0"/>
              <a:t>unvaccinated </a:t>
            </a:r>
            <a:r>
              <a:rPr lang="en-US" dirty="0"/>
              <a:t>infected persons. This new evidence lends credence to the hypothesis that </a:t>
            </a:r>
            <a:r>
              <a:rPr lang="en-US" dirty="0">
                <a:highlight>
                  <a:srgbClr val="FFFF00"/>
                </a:highlight>
              </a:rPr>
              <a:t>vaccinated persons are unlikely or at least far less likely to transmit the virus to others</a:t>
            </a:r>
            <a:r>
              <a:rPr lang="en-US" dirty="0"/>
              <a:t>. We will have more definitive answers to this question in the weeks to come, but </a:t>
            </a:r>
            <a:r>
              <a:rPr lang="en-US" u="sng" dirty="0"/>
              <a:t>these preliminary findings are promising.</a:t>
            </a:r>
            <a:r>
              <a:rPr lang="en-US" dirty="0"/>
              <a:t> Until further notice, vaccinated persons should still adhere to social distancing, wearing masks and not sharing air with others outside their bubble in closed spaces.</a:t>
            </a:r>
          </a:p>
          <a:p>
            <a:r>
              <a:rPr lang="en-US" dirty="0">
                <a:hlinkClick r:id="rId2"/>
              </a:rPr>
              <a:t>https://www.linkedin.com/pulse/do-vaccinated-persons-transmit-rich-parker</a:t>
            </a:r>
            <a:endParaRPr lang="en-US" dirty="0"/>
          </a:p>
          <a:p>
            <a:endParaRPr lang="en-US" dirty="0"/>
          </a:p>
        </p:txBody>
      </p:sp>
      <p:sp>
        <p:nvSpPr>
          <p:cNvPr id="4" name="Slide Number Placeholder 3">
            <a:extLst>
              <a:ext uri="{FF2B5EF4-FFF2-40B4-BE49-F238E27FC236}">
                <a16:creationId xmlns:a16="http://schemas.microsoft.com/office/drawing/2014/main" id="{EC360A25-9708-884E-A209-D76AAC34FF40}"/>
              </a:ext>
            </a:extLst>
          </p:cNvPr>
          <p:cNvSpPr>
            <a:spLocks noGrp="1"/>
          </p:cNvSpPr>
          <p:nvPr>
            <p:ph type="sldNum" sz="quarter" idx="12"/>
          </p:nvPr>
        </p:nvSpPr>
        <p:spPr/>
        <p:txBody>
          <a:bodyPr/>
          <a:lstStyle/>
          <a:p>
            <a:fld id="{FE1C6AEF-2EEC-F84F-9D6D-F44764EAA7BC}" type="slidenum">
              <a:rPr lang="en-US" smtClean="0"/>
              <a:t>35</a:t>
            </a:fld>
            <a:endParaRPr lang="en-US"/>
          </a:p>
        </p:txBody>
      </p:sp>
    </p:spTree>
    <p:extLst>
      <p:ext uri="{BB962C8B-B14F-4D97-AF65-F5344CB8AC3E}">
        <p14:creationId xmlns:p14="http://schemas.microsoft.com/office/powerpoint/2010/main" val="1399872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76BD6-E281-A349-8CD6-A3BBAB5A2406}"/>
              </a:ext>
            </a:extLst>
          </p:cNvPr>
          <p:cNvSpPr>
            <a:spLocks noGrp="1"/>
          </p:cNvSpPr>
          <p:nvPr>
            <p:ph type="title"/>
          </p:nvPr>
        </p:nvSpPr>
        <p:spPr>
          <a:xfrm>
            <a:off x="838200" y="365125"/>
            <a:ext cx="10515600" cy="3388009"/>
          </a:xfrm>
        </p:spPr>
        <p:txBody>
          <a:bodyPr>
            <a:normAutofit/>
          </a:bodyPr>
          <a:lstStyle/>
          <a:p>
            <a:r>
              <a:rPr lang="en-US" dirty="0"/>
              <a:t>A good resource for further consideration:</a:t>
            </a:r>
            <a:br>
              <a:rPr lang="en-US" dirty="0"/>
            </a:br>
            <a:br>
              <a:rPr lang="en-US" dirty="0"/>
            </a:br>
            <a:r>
              <a:rPr lang="en-US" dirty="0">
                <a:hlinkClick r:id="rId2"/>
              </a:rPr>
              <a:t>https://www.cdc.gov/vaccines/covid-19/info-by-product/clinical-considerations.html</a:t>
            </a:r>
            <a:br>
              <a:rPr lang="en-US" dirty="0"/>
            </a:br>
            <a:endParaRPr lang="en-US" dirty="0"/>
          </a:p>
        </p:txBody>
      </p:sp>
      <p:sp>
        <p:nvSpPr>
          <p:cNvPr id="3" name="Content Placeholder 2">
            <a:extLst>
              <a:ext uri="{FF2B5EF4-FFF2-40B4-BE49-F238E27FC236}">
                <a16:creationId xmlns:a16="http://schemas.microsoft.com/office/drawing/2014/main" id="{1F789897-FE23-3C4C-B8C9-939BBCB9B638}"/>
              </a:ext>
            </a:extLst>
          </p:cNvPr>
          <p:cNvSpPr>
            <a:spLocks noGrp="1"/>
          </p:cNvSpPr>
          <p:nvPr>
            <p:ph idx="1"/>
          </p:nvPr>
        </p:nvSpPr>
        <p:spPr>
          <a:xfrm>
            <a:off x="838200" y="3889611"/>
            <a:ext cx="10515600" cy="2287351"/>
          </a:xfrm>
        </p:spPr>
        <p:txBody>
          <a:bodyPr>
            <a:normAutofit/>
          </a:bodyPr>
          <a:lstStyle/>
          <a:p>
            <a:pPr marL="0" indent="0" algn="ctr">
              <a:buNone/>
            </a:pPr>
            <a:r>
              <a:rPr lang="en-US" sz="7200" dirty="0">
                <a:solidFill>
                  <a:srgbClr val="FF0000"/>
                </a:solidFill>
              </a:rPr>
              <a:t>Thank You!</a:t>
            </a:r>
          </a:p>
        </p:txBody>
      </p:sp>
      <p:sp>
        <p:nvSpPr>
          <p:cNvPr id="4" name="Slide Number Placeholder 3">
            <a:extLst>
              <a:ext uri="{FF2B5EF4-FFF2-40B4-BE49-F238E27FC236}">
                <a16:creationId xmlns:a16="http://schemas.microsoft.com/office/drawing/2014/main" id="{E9A18BF8-BFD7-A54D-B882-4266E4B50B0E}"/>
              </a:ext>
            </a:extLst>
          </p:cNvPr>
          <p:cNvSpPr>
            <a:spLocks noGrp="1"/>
          </p:cNvSpPr>
          <p:nvPr>
            <p:ph type="sldNum" sz="quarter" idx="12"/>
          </p:nvPr>
        </p:nvSpPr>
        <p:spPr/>
        <p:txBody>
          <a:bodyPr/>
          <a:lstStyle/>
          <a:p>
            <a:fld id="{FE1C6AEF-2EEC-F84F-9D6D-F44764EAA7BC}" type="slidenum">
              <a:rPr lang="en-US" smtClean="0"/>
              <a:t>36</a:t>
            </a:fld>
            <a:endParaRPr lang="en-US"/>
          </a:p>
        </p:txBody>
      </p:sp>
    </p:spTree>
    <p:extLst>
      <p:ext uri="{BB962C8B-B14F-4D97-AF65-F5344CB8AC3E}">
        <p14:creationId xmlns:p14="http://schemas.microsoft.com/office/powerpoint/2010/main" val="2018799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5CD7E-BF2A-3843-96D6-E49EFA60299B}"/>
              </a:ext>
            </a:extLst>
          </p:cNvPr>
          <p:cNvSpPr>
            <a:spLocks noGrp="1"/>
          </p:cNvSpPr>
          <p:nvPr>
            <p:ph type="title"/>
          </p:nvPr>
        </p:nvSpPr>
        <p:spPr/>
        <p:txBody>
          <a:bodyPr/>
          <a:lstStyle/>
          <a:p>
            <a:r>
              <a:rPr lang="en-US" dirty="0"/>
              <a:t>Back up Slides</a:t>
            </a:r>
          </a:p>
        </p:txBody>
      </p:sp>
      <p:sp>
        <p:nvSpPr>
          <p:cNvPr id="3" name="Content Placeholder 2">
            <a:extLst>
              <a:ext uri="{FF2B5EF4-FFF2-40B4-BE49-F238E27FC236}">
                <a16:creationId xmlns:a16="http://schemas.microsoft.com/office/drawing/2014/main" id="{42406132-3CFF-DA4E-A447-1F910C00EF57}"/>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4E2274B-CFCF-0045-B128-CB59DE6AB210}"/>
              </a:ext>
            </a:extLst>
          </p:cNvPr>
          <p:cNvSpPr>
            <a:spLocks noGrp="1"/>
          </p:cNvSpPr>
          <p:nvPr>
            <p:ph type="sldNum" sz="quarter" idx="12"/>
          </p:nvPr>
        </p:nvSpPr>
        <p:spPr/>
        <p:txBody>
          <a:bodyPr/>
          <a:lstStyle/>
          <a:p>
            <a:fld id="{FE1C6AEF-2EEC-F84F-9D6D-F44764EAA7BC}" type="slidenum">
              <a:rPr lang="en-US" smtClean="0"/>
              <a:t>37</a:t>
            </a:fld>
            <a:endParaRPr lang="en-US"/>
          </a:p>
        </p:txBody>
      </p:sp>
    </p:spTree>
    <p:extLst>
      <p:ext uri="{BB962C8B-B14F-4D97-AF65-F5344CB8AC3E}">
        <p14:creationId xmlns:p14="http://schemas.microsoft.com/office/powerpoint/2010/main" val="35840593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39902-293E-DE49-9C31-EE3109942BC3}"/>
              </a:ext>
            </a:extLst>
          </p:cNvPr>
          <p:cNvSpPr>
            <a:spLocks noGrp="1"/>
          </p:cNvSpPr>
          <p:nvPr>
            <p:ph type="title"/>
          </p:nvPr>
        </p:nvSpPr>
        <p:spPr>
          <a:xfrm>
            <a:off x="838200" y="365126"/>
            <a:ext cx="10515600" cy="480264"/>
          </a:xfrm>
        </p:spPr>
        <p:txBody>
          <a:bodyPr>
            <a:normAutofit fontScale="90000"/>
          </a:bodyPr>
          <a:lstStyle/>
          <a:p>
            <a:r>
              <a:rPr lang="en-US" b="1" dirty="0"/>
              <a:t>Russia’s Sputnik V Vaccine</a:t>
            </a:r>
            <a:endParaRPr lang="en-US" dirty="0"/>
          </a:p>
        </p:txBody>
      </p:sp>
      <p:sp>
        <p:nvSpPr>
          <p:cNvPr id="3" name="Content Placeholder 2">
            <a:extLst>
              <a:ext uri="{FF2B5EF4-FFF2-40B4-BE49-F238E27FC236}">
                <a16:creationId xmlns:a16="http://schemas.microsoft.com/office/drawing/2014/main" id="{652CDE5D-0EBF-7040-B74A-8408B16DE855}"/>
              </a:ext>
            </a:extLst>
          </p:cNvPr>
          <p:cNvSpPr>
            <a:spLocks noGrp="1"/>
          </p:cNvSpPr>
          <p:nvPr>
            <p:ph idx="1"/>
          </p:nvPr>
        </p:nvSpPr>
        <p:spPr>
          <a:xfrm>
            <a:off x="838200" y="845390"/>
            <a:ext cx="11049000" cy="5486399"/>
          </a:xfrm>
        </p:spPr>
        <p:txBody>
          <a:bodyPr>
            <a:normAutofit fontScale="47500" lnSpcReduction="20000"/>
          </a:bodyPr>
          <a:lstStyle/>
          <a:p>
            <a:pPr marL="0" indent="0">
              <a:buNone/>
            </a:pPr>
            <a:r>
              <a:rPr lang="en-US" sz="4400" dirty="0"/>
              <a:t>Around November 11, Russia’s National Research Center for Epidemiology and Microbiology, which Russia authorized for use in August—</a:t>
            </a:r>
            <a:r>
              <a:rPr lang="en-US" sz="4400" u="sng" dirty="0">
                <a:solidFill>
                  <a:schemeClr val="accent2"/>
                </a:solidFill>
              </a:rPr>
              <a:t>ahead of even beginning a Phase III trial</a:t>
            </a:r>
            <a:r>
              <a:rPr lang="en-US" sz="4400" dirty="0"/>
              <a:t>—</a:t>
            </a:r>
            <a:r>
              <a:rPr lang="en-US" sz="4400" dirty="0">
                <a:hlinkClick r:id="rId2"/>
              </a:rPr>
              <a:t>claimed</a:t>
            </a:r>
            <a:r>
              <a:rPr lang="en-US" sz="4400" dirty="0"/>
              <a:t> had an efficacy rate of 92% after the second dose. It was based on a </a:t>
            </a:r>
            <a:r>
              <a:rPr lang="en-US" sz="4400" dirty="0">
                <a:highlight>
                  <a:srgbClr val="FFFF00"/>
                </a:highlight>
              </a:rPr>
              <a:t>first interim analysis </a:t>
            </a:r>
            <a:r>
              <a:rPr lang="en-US" sz="4400" dirty="0"/>
              <a:t>21 days after the first injection during the ongoing Phase III study. On November 24, the organization </a:t>
            </a:r>
            <a:r>
              <a:rPr lang="en-US" sz="4400" dirty="0">
                <a:hlinkClick r:id="rId3"/>
              </a:rPr>
              <a:t>claimed</a:t>
            </a:r>
            <a:r>
              <a:rPr lang="en-US" sz="4400" dirty="0"/>
              <a:t> 95% efficacy based on new preliminary data. On December 14, 2020, they reported efficacy of 91.4%. It also offered to share one of its two human adenoviral vectors with AstraZeneca to increase the efficacy of the AstraZeneca vaccine.</a:t>
            </a:r>
          </a:p>
          <a:p>
            <a:r>
              <a:rPr lang="en-US" sz="4400" dirty="0"/>
              <a:t>Russia’s </a:t>
            </a:r>
            <a:r>
              <a:rPr lang="en-US" sz="4400" dirty="0" err="1"/>
              <a:t>Gamaleya</a:t>
            </a:r>
            <a:r>
              <a:rPr lang="en-US" sz="4400" dirty="0"/>
              <a:t> research institute appears to be focused on potentially marketing their vaccine worldwide. Even the name of the vaccine has emphasized the idea of a race. The organization has indicated a dose of the vaccine will cost no more than $10, about half the cost of the Pfizer vaccine. The organization has also predicted they could produce 1 billion doses in the next year. At this time, aside from Russia, it will potentially be sold in India, Korea, Brazil, China, and Hungary. The Hungarian government is the only European Union country to express interest to date.</a:t>
            </a:r>
            <a:endParaRPr lang="en-US" sz="4400" dirty="0">
              <a:hlinkClick r:id="rId4"/>
            </a:endParaRPr>
          </a:p>
          <a:p>
            <a:r>
              <a:rPr lang="en-US" sz="4400" dirty="0"/>
              <a:t>On February 2, 2021, </a:t>
            </a:r>
            <a:r>
              <a:rPr lang="en-US" sz="4400" dirty="0">
                <a:hlinkClick r:id="rId5"/>
              </a:rPr>
              <a:t>The Lancet</a:t>
            </a:r>
            <a:r>
              <a:rPr lang="en-US" sz="4400" dirty="0"/>
              <a:t> published Phase III data demonstrating a 91.6% efficacy against the original strain of the virus.</a:t>
            </a:r>
          </a:p>
          <a:p>
            <a:r>
              <a:rPr lang="en-US" sz="4400" b="1" dirty="0"/>
              <a:t>Type:</a:t>
            </a:r>
            <a:r>
              <a:rPr lang="en-US" sz="4400" dirty="0"/>
              <a:t> Adenovirus-based   </a:t>
            </a:r>
            <a:r>
              <a:rPr lang="en-US" sz="4400" b="1" dirty="0"/>
              <a:t>Doses:</a:t>
            </a:r>
            <a:r>
              <a:rPr lang="en-US" sz="4400" dirty="0"/>
              <a:t> 2 </a:t>
            </a:r>
            <a:r>
              <a:rPr lang="en-US" sz="4400" b="1" dirty="0"/>
              <a:t>Efficacy:</a:t>
            </a:r>
            <a:r>
              <a:rPr lang="en-US" sz="4400" dirty="0"/>
              <a:t> 91.4%</a:t>
            </a:r>
          </a:p>
          <a:p>
            <a:r>
              <a:rPr lang="en-US" sz="4400" b="1" dirty="0"/>
              <a:t>Likely EUA Date:</a:t>
            </a:r>
            <a:r>
              <a:rPr lang="en-US" sz="4400" dirty="0"/>
              <a:t> Not applicable in the U.S.</a:t>
            </a:r>
          </a:p>
          <a:p>
            <a:r>
              <a:rPr lang="en-US" sz="4400" b="1" dirty="0"/>
              <a:t>Price:</a:t>
            </a:r>
            <a:r>
              <a:rPr lang="en-US" sz="4400" dirty="0"/>
              <a:t> $10 per dose  /Clinical trial data was largely conducted in Russia</a:t>
            </a:r>
          </a:p>
          <a:p>
            <a:endParaRPr lang="en-US" sz="4400" dirty="0">
              <a:hlinkClick r:id="rId4"/>
            </a:endParaRPr>
          </a:p>
          <a:p>
            <a:r>
              <a:rPr lang="en-US" sz="2000" dirty="0">
                <a:hlinkClick r:id="rId4"/>
              </a:rPr>
              <a:t>https://www.biospace.com/article/comparing-covid-19-vaccines-pfizer-biontech-moderna-astrazeneca-oxford-j-and-j-russia-s-sputnik-v/</a:t>
            </a:r>
            <a:endParaRPr lang="en-US" sz="2000" dirty="0"/>
          </a:p>
        </p:txBody>
      </p:sp>
      <p:sp>
        <p:nvSpPr>
          <p:cNvPr id="4" name="Slide Number Placeholder 3">
            <a:extLst>
              <a:ext uri="{FF2B5EF4-FFF2-40B4-BE49-F238E27FC236}">
                <a16:creationId xmlns:a16="http://schemas.microsoft.com/office/drawing/2014/main" id="{3B7BC38E-8021-984D-AEFB-7F5745C2546E}"/>
              </a:ext>
            </a:extLst>
          </p:cNvPr>
          <p:cNvSpPr>
            <a:spLocks noGrp="1"/>
          </p:cNvSpPr>
          <p:nvPr>
            <p:ph type="sldNum" sz="quarter" idx="12"/>
          </p:nvPr>
        </p:nvSpPr>
        <p:spPr/>
        <p:txBody>
          <a:bodyPr/>
          <a:lstStyle/>
          <a:p>
            <a:fld id="{FE1C6AEF-2EEC-F84F-9D6D-F44764EAA7BC}" type="slidenum">
              <a:rPr lang="en-US" smtClean="0"/>
              <a:t>38</a:t>
            </a:fld>
            <a:endParaRPr lang="en-US"/>
          </a:p>
        </p:txBody>
      </p:sp>
    </p:spTree>
    <p:extLst>
      <p:ext uri="{BB962C8B-B14F-4D97-AF65-F5344CB8AC3E}">
        <p14:creationId xmlns:p14="http://schemas.microsoft.com/office/powerpoint/2010/main" val="8148169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05E1A-FF6F-DC4F-ADAC-C878CA011216}"/>
              </a:ext>
            </a:extLst>
          </p:cNvPr>
          <p:cNvSpPr>
            <a:spLocks noGrp="1"/>
          </p:cNvSpPr>
          <p:nvPr>
            <p:ph type="title"/>
          </p:nvPr>
        </p:nvSpPr>
        <p:spPr>
          <a:xfrm>
            <a:off x="215154" y="193638"/>
            <a:ext cx="1710466" cy="5325035"/>
          </a:xfrm>
        </p:spPr>
        <p:txBody>
          <a:bodyPr>
            <a:normAutofit/>
          </a:bodyPr>
          <a:lstStyle/>
          <a:p>
            <a:r>
              <a:rPr lang="en-US" sz="1600" b="1" dirty="0">
                <a:solidFill>
                  <a:srgbClr val="C00000"/>
                </a:solidFill>
              </a:rPr>
              <a:t>A total of 1.4 million people died from TB in 2019 !!</a:t>
            </a:r>
            <a:endParaRPr lang="en-US" sz="1600" dirty="0">
              <a:solidFill>
                <a:srgbClr val="C00000"/>
              </a:solidFill>
            </a:endParaRPr>
          </a:p>
        </p:txBody>
      </p:sp>
      <p:pic>
        <p:nvPicPr>
          <p:cNvPr id="4" name="Content Placeholder 3" descr="Chart, timeline&#10;&#10;Description automatically generated">
            <a:extLst>
              <a:ext uri="{FF2B5EF4-FFF2-40B4-BE49-F238E27FC236}">
                <a16:creationId xmlns:a16="http://schemas.microsoft.com/office/drawing/2014/main" id="{0A7834B5-ED85-2144-A8E1-57C4A943F6C3}"/>
              </a:ext>
            </a:extLst>
          </p:cNvPr>
          <p:cNvPicPr>
            <a:picLocks noGrp="1" noChangeAspect="1"/>
          </p:cNvPicPr>
          <p:nvPr>
            <p:ph idx="1"/>
          </p:nvPr>
        </p:nvPicPr>
        <p:blipFill>
          <a:blip r:embed="rId2"/>
          <a:stretch>
            <a:fillRect/>
          </a:stretch>
        </p:blipFill>
        <p:spPr>
          <a:xfrm>
            <a:off x="1666540" y="184932"/>
            <a:ext cx="9793940" cy="6673068"/>
          </a:xfrm>
          <a:prstGeom prst="rect">
            <a:avLst/>
          </a:prstGeom>
        </p:spPr>
      </p:pic>
      <p:sp>
        <p:nvSpPr>
          <p:cNvPr id="5" name="Rectangle 4">
            <a:extLst>
              <a:ext uri="{FF2B5EF4-FFF2-40B4-BE49-F238E27FC236}">
                <a16:creationId xmlns:a16="http://schemas.microsoft.com/office/drawing/2014/main" id="{236532EB-897A-3A4C-95BA-D741B364CA44}"/>
              </a:ext>
            </a:extLst>
          </p:cNvPr>
          <p:cNvSpPr/>
          <p:nvPr/>
        </p:nvSpPr>
        <p:spPr>
          <a:xfrm>
            <a:off x="5779391" y="5955261"/>
            <a:ext cx="4312334" cy="369332"/>
          </a:xfrm>
          <a:prstGeom prst="rect">
            <a:avLst/>
          </a:prstGeom>
        </p:spPr>
        <p:txBody>
          <a:bodyPr wrap="none">
            <a:spAutoFit/>
          </a:bodyPr>
          <a:lstStyle/>
          <a:p>
            <a:r>
              <a:rPr lang="en-US" dirty="0">
                <a:solidFill>
                  <a:schemeClr val="accent1"/>
                </a:solidFill>
              </a:rPr>
              <a:t>https://</a:t>
            </a:r>
            <a:r>
              <a:rPr lang="en-US" dirty="0" err="1">
                <a:solidFill>
                  <a:schemeClr val="accent1"/>
                </a:solidFill>
              </a:rPr>
              <a:t>ourworldindata.org</a:t>
            </a:r>
            <a:r>
              <a:rPr lang="en-US" dirty="0">
                <a:solidFill>
                  <a:schemeClr val="accent1"/>
                </a:solidFill>
              </a:rPr>
              <a:t>/causes-of-death</a:t>
            </a:r>
          </a:p>
        </p:txBody>
      </p:sp>
      <p:sp>
        <p:nvSpPr>
          <p:cNvPr id="3" name="Slide Number Placeholder 2">
            <a:extLst>
              <a:ext uri="{FF2B5EF4-FFF2-40B4-BE49-F238E27FC236}">
                <a16:creationId xmlns:a16="http://schemas.microsoft.com/office/drawing/2014/main" id="{E1936FE2-182B-C84C-B299-B9931F7874BC}"/>
              </a:ext>
            </a:extLst>
          </p:cNvPr>
          <p:cNvSpPr>
            <a:spLocks noGrp="1"/>
          </p:cNvSpPr>
          <p:nvPr>
            <p:ph type="sldNum" sz="quarter" idx="12"/>
          </p:nvPr>
        </p:nvSpPr>
        <p:spPr/>
        <p:txBody>
          <a:bodyPr/>
          <a:lstStyle/>
          <a:p>
            <a:fld id="{FE1C6AEF-2EEC-F84F-9D6D-F44764EAA7BC}" type="slidenum">
              <a:rPr lang="en-US" smtClean="0"/>
              <a:t>39</a:t>
            </a:fld>
            <a:endParaRPr lang="en-US"/>
          </a:p>
        </p:txBody>
      </p:sp>
    </p:spTree>
    <p:extLst>
      <p:ext uri="{BB962C8B-B14F-4D97-AF65-F5344CB8AC3E}">
        <p14:creationId xmlns:p14="http://schemas.microsoft.com/office/powerpoint/2010/main" val="1686202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8EFAF-4706-D940-87DD-29E612F02AB0}"/>
              </a:ext>
            </a:extLst>
          </p:cNvPr>
          <p:cNvSpPr>
            <a:spLocks noGrp="1"/>
          </p:cNvSpPr>
          <p:nvPr>
            <p:ph type="title"/>
          </p:nvPr>
        </p:nvSpPr>
        <p:spPr>
          <a:xfrm>
            <a:off x="410817" y="365125"/>
            <a:ext cx="11304105" cy="1325563"/>
          </a:xfrm>
        </p:spPr>
        <p:txBody>
          <a:bodyPr/>
          <a:lstStyle/>
          <a:p>
            <a:r>
              <a:rPr lang="en-US" dirty="0">
                <a:solidFill>
                  <a:srgbClr val="C00000"/>
                </a:solidFill>
              </a:rPr>
              <a:t>A vaccine has 80% efficacy. It means:</a:t>
            </a:r>
          </a:p>
        </p:txBody>
      </p:sp>
      <p:sp>
        <p:nvSpPr>
          <p:cNvPr id="3" name="Content Placeholder 2">
            <a:extLst>
              <a:ext uri="{FF2B5EF4-FFF2-40B4-BE49-F238E27FC236}">
                <a16:creationId xmlns:a16="http://schemas.microsoft.com/office/drawing/2014/main" id="{A967D4A5-3C14-3A43-853A-FA5F53945730}"/>
              </a:ext>
            </a:extLst>
          </p:cNvPr>
          <p:cNvSpPr>
            <a:spLocks noGrp="1"/>
          </p:cNvSpPr>
          <p:nvPr>
            <p:ph idx="1"/>
          </p:nvPr>
        </p:nvSpPr>
        <p:spPr/>
        <p:txBody>
          <a:bodyPr>
            <a:normAutofit/>
          </a:bodyPr>
          <a:lstStyle/>
          <a:p>
            <a:pPr marL="0" indent="0">
              <a:buNone/>
            </a:pPr>
            <a:r>
              <a:rPr lang="en-US" sz="4400" dirty="0"/>
              <a:t>1- The probability of infection among vaccinated </a:t>
            </a:r>
            <a:r>
              <a:rPr lang="en-US" sz="4400" u="sng" dirty="0"/>
              <a:t>people</a:t>
            </a:r>
            <a:r>
              <a:rPr lang="en-US" sz="4400" dirty="0"/>
              <a:t> is 20%</a:t>
            </a:r>
          </a:p>
          <a:p>
            <a:pPr marL="0" indent="0">
              <a:buNone/>
            </a:pPr>
            <a:endParaRPr lang="en-US" sz="4400" dirty="0"/>
          </a:p>
          <a:p>
            <a:pPr marL="0" indent="0">
              <a:buNone/>
            </a:pPr>
            <a:r>
              <a:rPr lang="en-US" sz="4400" dirty="0"/>
              <a:t>2 The probability of protection for vaccinated </a:t>
            </a:r>
            <a:r>
              <a:rPr lang="en-US" sz="4400" u="sng" dirty="0"/>
              <a:t>person</a:t>
            </a:r>
            <a:r>
              <a:rPr lang="en-US" sz="4400" dirty="0"/>
              <a:t> is 80% </a:t>
            </a:r>
          </a:p>
        </p:txBody>
      </p:sp>
      <p:sp>
        <p:nvSpPr>
          <p:cNvPr id="4" name="Slide Number Placeholder 3">
            <a:extLst>
              <a:ext uri="{FF2B5EF4-FFF2-40B4-BE49-F238E27FC236}">
                <a16:creationId xmlns:a16="http://schemas.microsoft.com/office/drawing/2014/main" id="{3CD7B546-63FA-8A45-91F9-FD20505F9AC7}"/>
              </a:ext>
            </a:extLst>
          </p:cNvPr>
          <p:cNvSpPr>
            <a:spLocks noGrp="1"/>
          </p:cNvSpPr>
          <p:nvPr>
            <p:ph type="sldNum" sz="quarter" idx="12"/>
          </p:nvPr>
        </p:nvSpPr>
        <p:spPr/>
        <p:txBody>
          <a:bodyPr/>
          <a:lstStyle/>
          <a:p>
            <a:fld id="{FE1C6AEF-2EEC-F84F-9D6D-F44764EAA7BC}" type="slidenum">
              <a:rPr lang="en-US" smtClean="0"/>
              <a:t>4</a:t>
            </a:fld>
            <a:endParaRPr lang="en-US"/>
          </a:p>
        </p:txBody>
      </p:sp>
    </p:spTree>
    <p:extLst>
      <p:ext uri="{BB962C8B-B14F-4D97-AF65-F5344CB8AC3E}">
        <p14:creationId xmlns:p14="http://schemas.microsoft.com/office/powerpoint/2010/main" val="4065769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F9D11-D778-B443-BF79-5F32B7B5A51A}"/>
              </a:ext>
            </a:extLst>
          </p:cNvPr>
          <p:cNvSpPr>
            <a:spLocks noGrp="1"/>
          </p:cNvSpPr>
          <p:nvPr>
            <p:ph type="title"/>
          </p:nvPr>
        </p:nvSpPr>
        <p:spPr>
          <a:xfrm>
            <a:off x="96818" y="365125"/>
            <a:ext cx="2710927" cy="6132494"/>
          </a:xfrm>
        </p:spPr>
        <p:txBody>
          <a:bodyPr>
            <a:normAutofit/>
          </a:bodyPr>
          <a:lstStyle/>
          <a:p>
            <a:r>
              <a:rPr lang="en-US" dirty="0"/>
              <a:t>As of 02/20/21</a:t>
            </a:r>
            <a:br>
              <a:rPr lang="en-US" dirty="0"/>
            </a:br>
            <a:r>
              <a:rPr lang="en-US" sz="3200" dirty="0"/>
              <a:t>( Google)</a:t>
            </a:r>
            <a:br>
              <a:rPr lang="en-US" dirty="0"/>
            </a:br>
            <a:br>
              <a:rPr lang="en-US" dirty="0"/>
            </a:br>
            <a:br>
              <a:rPr lang="en-US" sz="700" dirty="0"/>
            </a:br>
            <a:endParaRPr lang="en-US" dirty="0"/>
          </a:p>
        </p:txBody>
      </p:sp>
      <p:pic>
        <p:nvPicPr>
          <p:cNvPr id="5" name="Content Placeholder 4" descr="Graphical user interface&#10;&#10;Description automatically generated">
            <a:extLst>
              <a:ext uri="{FF2B5EF4-FFF2-40B4-BE49-F238E27FC236}">
                <a16:creationId xmlns:a16="http://schemas.microsoft.com/office/drawing/2014/main" id="{5E77558E-F7AC-904E-A711-E613D9903B0B}"/>
              </a:ext>
            </a:extLst>
          </p:cNvPr>
          <p:cNvPicPr>
            <a:picLocks noGrp="1" noChangeAspect="1"/>
          </p:cNvPicPr>
          <p:nvPr>
            <p:ph idx="1"/>
          </p:nvPr>
        </p:nvPicPr>
        <p:blipFill>
          <a:blip r:embed="rId2"/>
          <a:stretch>
            <a:fillRect/>
          </a:stretch>
        </p:blipFill>
        <p:spPr>
          <a:xfrm>
            <a:off x="2907809" y="461944"/>
            <a:ext cx="6734629" cy="6297946"/>
          </a:xfrm>
        </p:spPr>
      </p:pic>
      <p:sp>
        <p:nvSpPr>
          <p:cNvPr id="3" name="Slide Number Placeholder 2">
            <a:extLst>
              <a:ext uri="{FF2B5EF4-FFF2-40B4-BE49-F238E27FC236}">
                <a16:creationId xmlns:a16="http://schemas.microsoft.com/office/drawing/2014/main" id="{141F0A2A-FCA4-4F4D-A5EF-2E0107A4FAC4}"/>
              </a:ext>
            </a:extLst>
          </p:cNvPr>
          <p:cNvSpPr>
            <a:spLocks noGrp="1"/>
          </p:cNvSpPr>
          <p:nvPr>
            <p:ph type="sldNum" sz="quarter" idx="12"/>
          </p:nvPr>
        </p:nvSpPr>
        <p:spPr/>
        <p:txBody>
          <a:bodyPr/>
          <a:lstStyle/>
          <a:p>
            <a:fld id="{FE1C6AEF-2EEC-F84F-9D6D-F44764EAA7BC}" type="slidenum">
              <a:rPr lang="en-US" smtClean="0"/>
              <a:t>40</a:t>
            </a:fld>
            <a:endParaRPr lang="en-US"/>
          </a:p>
        </p:txBody>
      </p:sp>
    </p:spTree>
    <p:extLst>
      <p:ext uri="{BB962C8B-B14F-4D97-AF65-F5344CB8AC3E}">
        <p14:creationId xmlns:p14="http://schemas.microsoft.com/office/powerpoint/2010/main" val="5161848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249FB-7979-6D43-B8A2-918E78C74C24}"/>
              </a:ext>
            </a:extLst>
          </p:cNvPr>
          <p:cNvSpPr>
            <a:spLocks noGrp="1"/>
          </p:cNvSpPr>
          <p:nvPr>
            <p:ph type="title"/>
          </p:nvPr>
        </p:nvSpPr>
        <p:spPr/>
        <p:txBody>
          <a:bodyPr/>
          <a:lstStyle/>
          <a:p>
            <a:endParaRPr lang="en-US"/>
          </a:p>
        </p:txBody>
      </p:sp>
      <p:pic>
        <p:nvPicPr>
          <p:cNvPr id="8194" name="Picture 2" descr="Rush to judgement?">
            <a:extLst>
              <a:ext uri="{FF2B5EF4-FFF2-40B4-BE49-F238E27FC236}">
                <a16:creationId xmlns:a16="http://schemas.microsoft.com/office/drawing/2014/main" id="{B59A6E98-BAFC-A446-9791-71AE4CF1040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4448" y="207034"/>
            <a:ext cx="11863103" cy="560717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8E3C32C3-D1A8-8843-AB25-EE4CACF175B3}"/>
              </a:ext>
            </a:extLst>
          </p:cNvPr>
          <p:cNvSpPr>
            <a:spLocks noGrp="1"/>
          </p:cNvSpPr>
          <p:nvPr>
            <p:ph type="sldNum" sz="quarter" idx="12"/>
          </p:nvPr>
        </p:nvSpPr>
        <p:spPr/>
        <p:txBody>
          <a:bodyPr/>
          <a:lstStyle/>
          <a:p>
            <a:fld id="{FE1C6AEF-2EEC-F84F-9D6D-F44764EAA7BC}" type="slidenum">
              <a:rPr lang="en-US" smtClean="0"/>
              <a:t>41</a:t>
            </a:fld>
            <a:endParaRPr lang="en-US"/>
          </a:p>
        </p:txBody>
      </p:sp>
    </p:spTree>
    <p:extLst>
      <p:ext uri="{BB962C8B-B14F-4D97-AF65-F5344CB8AC3E}">
        <p14:creationId xmlns:p14="http://schemas.microsoft.com/office/powerpoint/2010/main" val="1067099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61904-418B-314E-A44C-E67B97E9A5DC}"/>
              </a:ext>
            </a:extLst>
          </p:cNvPr>
          <p:cNvSpPr>
            <a:spLocks noGrp="1"/>
          </p:cNvSpPr>
          <p:nvPr>
            <p:ph type="title"/>
          </p:nvPr>
        </p:nvSpPr>
        <p:spPr/>
        <p:txBody>
          <a:bodyPr/>
          <a:lstStyle/>
          <a:p>
            <a:endParaRPr lang="en-US"/>
          </a:p>
        </p:txBody>
      </p:sp>
      <p:pic>
        <p:nvPicPr>
          <p:cNvPr id="2050" name="Picture 2" descr="What different types of Covid-19 vaccine are there? | News | Wellcome">
            <a:extLst>
              <a:ext uri="{FF2B5EF4-FFF2-40B4-BE49-F238E27FC236}">
                <a16:creationId xmlns:a16="http://schemas.microsoft.com/office/drawing/2014/main" id="{D2200402-3963-B94C-8BC5-1A4EBD69AD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160" y="3080"/>
            <a:ext cx="11308080" cy="66888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E67D13C9-98BE-7647-BCE4-9D840A560AD0}"/>
              </a:ext>
            </a:extLst>
          </p:cNvPr>
          <p:cNvSpPr>
            <a:spLocks noGrp="1"/>
          </p:cNvSpPr>
          <p:nvPr>
            <p:ph type="sldNum" sz="quarter" idx="12"/>
          </p:nvPr>
        </p:nvSpPr>
        <p:spPr/>
        <p:txBody>
          <a:bodyPr/>
          <a:lstStyle/>
          <a:p>
            <a:fld id="{FE1C6AEF-2EEC-F84F-9D6D-F44764EAA7BC}" type="slidenum">
              <a:rPr lang="en-US" smtClean="0"/>
              <a:t>42</a:t>
            </a:fld>
            <a:endParaRPr lang="en-US"/>
          </a:p>
        </p:txBody>
      </p:sp>
    </p:spTree>
    <p:extLst>
      <p:ext uri="{BB962C8B-B14F-4D97-AF65-F5344CB8AC3E}">
        <p14:creationId xmlns:p14="http://schemas.microsoft.com/office/powerpoint/2010/main" val="34642709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D48BD-25FE-2E44-87B7-03E51237E833}"/>
              </a:ext>
            </a:extLst>
          </p:cNvPr>
          <p:cNvSpPr>
            <a:spLocks noGrp="1"/>
          </p:cNvSpPr>
          <p:nvPr>
            <p:ph type="title"/>
          </p:nvPr>
        </p:nvSpPr>
        <p:spPr>
          <a:xfrm>
            <a:off x="838200" y="365125"/>
            <a:ext cx="10515600" cy="985693"/>
          </a:xfrm>
        </p:spPr>
        <p:txBody>
          <a:bodyPr>
            <a:normAutofit fontScale="90000"/>
          </a:bodyPr>
          <a:lstStyle/>
          <a:p>
            <a:br>
              <a:rPr lang="en-US" b="1" dirty="0"/>
            </a:br>
            <a:r>
              <a:rPr lang="en-US" b="1" dirty="0">
                <a:solidFill>
                  <a:srgbClr val="C00000"/>
                </a:solidFill>
              </a:rPr>
              <a:t>MODERNA (USA)</a:t>
            </a:r>
            <a:br>
              <a:rPr lang="en-US" dirty="0">
                <a:solidFill>
                  <a:srgbClr val="C00000"/>
                </a:solidFill>
              </a:rPr>
            </a:br>
            <a:r>
              <a:rPr lang="en-US" b="1" dirty="0">
                <a:solidFill>
                  <a:srgbClr val="C00000"/>
                </a:solidFill>
              </a:rPr>
              <a:t>RNA VACCINE</a:t>
            </a:r>
            <a:br>
              <a:rPr lang="en-US" dirty="0"/>
            </a:br>
            <a:endParaRPr lang="en-US" dirty="0"/>
          </a:p>
        </p:txBody>
      </p:sp>
      <p:sp>
        <p:nvSpPr>
          <p:cNvPr id="3" name="Content Placeholder 2">
            <a:extLst>
              <a:ext uri="{FF2B5EF4-FFF2-40B4-BE49-F238E27FC236}">
                <a16:creationId xmlns:a16="http://schemas.microsoft.com/office/drawing/2014/main" id="{F5774897-4A49-6148-A459-A71F22F910B6}"/>
              </a:ext>
            </a:extLst>
          </p:cNvPr>
          <p:cNvSpPr>
            <a:spLocks noGrp="1"/>
          </p:cNvSpPr>
          <p:nvPr>
            <p:ph idx="1"/>
          </p:nvPr>
        </p:nvSpPr>
        <p:spPr/>
        <p:txBody>
          <a:bodyPr>
            <a:normAutofit fontScale="92500" lnSpcReduction="10000"/>
          </a:bodyPr>
          <a:lstStyle/>
          <a:p>
            <a:r>
              <a:rPr lang="en-US" dirty="0"/>
              <a:t>The final trial results confirm this vaccine has a 94% efficacy, and the data has been sent to regulators around the world. As with the Pfizer vaccine, this RNA vaccine will need to be kept in ultra-cold freezers. The vaccine has been developed by </a:t>
            </a:r>
            <a:r>
              <a:rPr lang="en-US" dirty="0" err="1"/>
              <a:t>Moderna</a:t>
            </a:r>
            <a:r>
              <a:rPr lang="en-US" dirty="0"/>
              <a:t>, in Cambridge, Massachusetts, and funded by the National Institute of Allergy and Infectious Diseases (NIAID), which is part of the US National Institutes of Health. The vaccine was tested in phase 1 trials on volunteers at the Kaiser Permanente Washington Health Research Institute in Seattle. </a:t>
            </a:r>
            <a:r>
              <a:rPr lang="en-US" dirty="0" err="1"/>
              <a:t>Moderna</a:t>
            </a:r>
            <a:r>
              <a:rPr lang="en-US" dirty="0"/>
              <a:t> has run phase 2 trials on participants of a wide range of ages and started phase 3 trials in July 2020. The final trial enrolled 30,000 healthy people from across the United States. In February, a phase 4 trial was launched as part of a national cohort study in collaboration with the Danish Ministry of the Interior and Health.</a:t>
            </a:r>
          </a:p>
          <a:p>
            <a:endParaRPr lang="en-US" dirty="0"/>
          </a:p>
        </p:txBody>
      </p:sp>
      <p:sp>
        <p:nvSpPr>
          <p:cNvPr id="4" name="Slide Number Placeholder 3">
            <a:extLst>
              <a:ext uri="{FF2B5EF4-FFF2-40B4-BE49-F238E27FC236}">
                <a16:creationId xmlns:a16="http://schemas.microsoft.com/office/drawing/2014/main" id="{58109492-CA03-974E-A4C3-CA889D6ACB63}"/>
              </a:ext>
            </a:extLst>
          </p:cNvPr>
          <p:cNvSpPr>
            <a:spLocks noGrp="1"/>
          </p:cNvSpPr>
          <p:nvPr>
            <p:ph type="sldNum" sz="quarter" idx="12"/>
          </p:nvPr>
        </p:nvSpPr>
        <p:spPr/>
        <p:txBody>
          <a:bodyPr/>
          <a:lstStyle/>
          <a:p>
            <a:fld id="{FE1C6AEF-2EEC-F84F-9D6D-F44764EAA7BC}" type="slidenum">
              <a:rPr lang="en-US" smtClean="0"/>
              <a:t>43</a:t>
            </a:fld>
            <a:endParaRPr lang="en-US"/>
          </a:p>
        </p:txBody>
      </p:sp>
    </p:spTree>
    <p:extLst>
      <p:ext uri="{BB962C8B-B14F-4D97-AF65-F5344CB8AC3E}">
        <p14:creationId xmlns:p14="http://schemas.microsoft.com/office/powerpoint/2010/main" val="1465569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F62A9-88EA-9B44-8D18-9511FA9C6587}"/>
              </a:ext>
            </a:extLst>
          </p:cNvPr>
          <p:cNvSpPr>
            <a:spLocks noGrp="1"/>
          </p:cNvSpPr>
          <p:nvPr>
            <p:ph type="title"/>
          </p:nvPr>
        </p:nvSpPr>
        <p:spPr/>
        <p:txBody>
          <a:bodyPr>
            <a:normAutofit fontScale="90000"/>
          </a:bodyPr>
          <a:lstStyle/>
          <a:p>
            <a:br>
              <a:rPr lang="en-US" b="1" dirty="0"/>
            </a:br>
            <a:r>
              <a:rPr lang="en-US" b="1" dirty="0">
                <a:solidFill>
                  <a:srgbClr val="C00000"/>
                </a:solidFill>
              </a:rPr>
              <a:t>ASTRAZENECA/UNIVERSITY OF OXFORD (UK)</a:t>
            </a:r>
            <a:br>
              <a:rPr lang="en-US" dirty="0">
                <a:solidFill>
                  <a:srgbClr val="C00000"/>
                </a:solidFill>
              </a:rPr>
            </a:br>
            <a:r>
              <a:rPr lang="en-US" b="1" dirty="0">
                <a:solidFill>
                  <a:srgbClr val="C00000"/>
                </a:solidFill>
              </a:rPr>
              <a:t>VIRAL VECTOR VACCINE</a:t>
            </a:r>
            <a:br>
              <a:rPr lang="en-US" dirty="0"/>
            </a:br>
            <a:endParaRPr lang="en-US" dirty="0"/>
          </a:p>
        </p:txBody>
      </p:sp>
      <p:sp>
        <p:nvSpPr>
          <p:cNvPr id="3" name="Content Placeholder 2">
            <a:extLst>
              <a:ext uri="{FF2B5EF4-FFF2-40B4-BE49-F238E27FC236}">
                <a16:creationId xmlns:a16="http://schemas.microsoft.com/office/drawing/2014/main" id="{CDAD0D3B-55D1-C848-892E-64BBF90C46FE}"/>
              </a:ext>
            </a:extLst>
          </p:cNvPr>
          <p:cNvSpPr>
            <a:spLocks noGrp="1"/>
          </p:cNvSpPr>
          <p:nvPr>
            <p:ph idx="1"/>
          </p:nvPr>
        </p:nvSpPr>
        <p:spPr/>
        <p:txBody>
          <a:bodyPr>
            <a:normAutofit fontScale="92500" lnSpcReduction="20000"/>
          </a:bodyPr>
          <a:lstStyle/>
          <a:p>
            <a:r>
              <a:rPr lang="en-US" dirty="0"/>
              <a:t>The ChAdOx1 vaccine, developed by the University of Oxford, has a vaccine efficacy of up to 90% and has been granted emergency use </a:t>
            </a:r>
            <a:r>
              <a:rPr lang="en-US" dirty="0" err="1"/>
              <a:t>authorisation</a:t>
            </a:r>
            <a:r>
              <a:rPr lang="en-US" dirty="0"/>
              <a:t> by the European Medicines Agency as well as national regulators in the UK, Argentina, India, Mexico, Brazil and Pakistan. Although the efficacy is slightly lower than the </a:t>
            </a:r>
            <a:r>
              <a:rPr lang="en-US" dirty="0" err="1"/>
              <a:t>Moderna</a:t>
            </a:r>
            <a:r>
              <a:rPr lang="en-US" dirty="0"/>
              <a:t> and Pfizer vaccines, it is fridge-stable meaning that it can be easily transported anywhere in the world. It was also found to be 100% effective against severe disease. At about US$ 4 per dose, it is also a fraction of the cost of others that are around US$ 26 per dose. It was tested in phase 3 clinical trials with more than 10,000 people from across the UK, including children and older people. The vaccine was also tested in Brazil, the United States and India and South Africa started the </a:t>
            </a:r>
            <a:r>
              <a:rPr lang="en-US" dirty="0">
                <a:hlinkClick r:id="rId2" tooltip="First African trial of a COVID-19 vaccine"/>
              </a:rPr>
              <a:t>first COVID-19 vaccine trial in Africa</a:t>
            </a:r>
            <a:r>
              <a:rPr lang="en-US" dirty="0"/>
              <a:t>. In February, a phase 4 trial was launched as part of a national cohort study in collaboration with the Danish Ministry of the Interior and Health.</a:t>
            </a:r>
          </a:p>
          <a:p>
            <a:endParaRPr lang="en-US" dirty="0"/>
          </a:p>
        </p:txBody>
      </p:sp>
      <p:sp>
        <p:nvSpPr>
          <p:cNvPr id="4" name="Slide Number Placeholder 3">
            <a:extLst>
              <a:ext uri="{FF2B5EF4-FFF2-40B4-BE49-F238E27FC236}">
                <a16:creationId xmlns:a16="http://schemas.microsoft.com/office/drawing/2014/main" id="{B7AE1DC3-5D05-954A-97C4-182A5AC2E12A}"/>
              </a:ext>
            </a:extLst>
          </p:cNvPr>
          <p:cNvSpPr>
            <a:spLocks noGrp="1"/>
          </p:cNvSpPr>
          <p:nvPr>
            <p:ph type="sldNum" sz="quarter" idx="12"/>
          </p:nvPr>
        </p:nvSpPr>
        <p:spPr/>
        <p:txBody>
          <a:bodyPr/>
          <a:lstStyle/>
          <a:p>
            <a:fld id="{FE1C6AEF-2EEC-F84F-9D6D-F44764EAA7BC}" type="slidenum">
              <a:rPr lang="en-US" smtClean="0"/>
              <a:t>44</a:t>
            </a:fld>
            <a:endParaRPr lang="en-US"/>
          </a:p>
        </p:txBody>
      </p:sp>
    </p:spTree>
    <p:extLst>
      <p:ext uri="{BB962C8B-B14F-4D97-AF65-F5344CB8AC3E}">
        <p14:creationId xmlns:p14="http://schemas.microsoft.com/office/powerpoint/2010/main" val="24755654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254C5-DEC6-BF46-A88E-6E49917B693F}"/>
              </a:ext>
            </a:extLst>
          </p:cNvPr>
          <p:cNvSpPr>
            <a:spLocks noGrp="1"/>
          </p:cNvSpPr>
          <p:nvPr>
            <p:ph type="title"/>
          </p:nvPr>
        </p:nvSpPr>
        <p:spPr/>
        <p:txBody>
          <a:bodyPr>
            <a:normAutofit fontScale="90000"/>
          </a:bodyPr>
          <a:lstStyle/>
          <a:p>
            <a:br>
              <a:rPr lang="en-US" b="1" dirty="0"/>
            </a:br>
            <a:r>
              <a:rPr lang="en-US" b="1" dirty="0">
                <a:solidFill>
                  <a:srgbClr val="C00000"/>
                </a:solidFill>
              </a:rPr>
              <a:t>PFIZER/BIONTECH (GERMANY)</a:t>
            </a:r>
            <a:br>
              <a:rPr lang="en-US" dirty="0">
                <a:solidFill>
                  <a:srgbClr val="C00000"/>
                </a:solidFill>
              </a:rPr>
            </a:br>
            <a:r>
              <a:rPr lang="en-US" b="1" dirty="0">
                <a:solidFill>
                  <a:srgbClr val="C00000"/>
                </a:solidFill>
              </a:rPr>
              <a:t>RNA VACCINE</a:t>
            </a:r>
            <a:br>
              <a:rPr lang="en-US" dirty="0"/>
            </a:br>
            <a:endParaRPr lang="en-US" dirty="0"/>
          </a:p>
        </p:txBody>
      </p:sp>
      <p:sp>
        <p:nvSpPr>
          <p:cNvPr id="3" name="Content Placeholder 2">
            <a:extLst>
              <a:ext uri="{FF2B5EF4-FFF2-40B4-BE49-F238E27FC236}">
                <a16:creationId xmlns:a16="http://schemas.microsoft.com/office/drawing/2014/main" id="{A52F9C15-1616-6A42-B5CF-824B692C78D2}"/>
              </a:ext>
            </a:extLst>
          </p:cNvPr>
          <p:cNvSpPr>
            <a:spLocks noGrp="1"/>
          </p:cNvSpPr>
          <p:nvPr>
            <p:ph idx="1"/>
          </p:nvPr>
        </p:nvSpPr>
        <p:spPr/>
        <p:txBody>
          <a:bodyPr>
            <a:normAutofit fontScale="85000" lnSpcReduction="20000"/>
          </a:bodyPr>
          <a:lstStyle/>
          <a:p>
            <a:r>
              <a:rPr lang="en-US" dirty="0"/>
              <a:t>In December 2020, the UK became the first country in the world to approve this vaccine and began rolling out an initial 800,000 doses at the start of the month. BioNTech, working together with Pfizer, started testing its BNT162 vaccine in humans in global trials, initially in Germany, and then started trials in the USA. BioNTech has also entered into a € 100 million </a:t>
            </a:r>
            <a:r>
              <a:rPr lang="en-US" dirty="0">
                <a:hlinkClick r:id="rId2"/>
              </a:rPr>
              <a:t>debt financing agreement</a:t>
            </a:r>
            <a:r>
              <a:rPr lang="en-US" dirty="0"/>
              <a:t> with the European Investment Bank in order to scale-up the production of the vaccine in Europe. On 27 July 2020, it announced the </a:t>
            </a:r>
            <a:r>
              <a:rPr lang="en-US" dirty="0">
                <a:hlinkClick r:id="rId3"/>
              </a:rPr>
              <a:t>launch</a:t>
            </a:r>
            <a:r>
              <a:rPr lang="en-US" dirty="0"/>
              <a:t> of a phase 2/3 trial with 30,000 volunteers in the USA and other countries including Argentina, Brazil and Germany. In September, it said it would expand its phase 3 US trial to 43,000 participants. At the start of October 2020, BioNTech and Pfizer started recruiting for a phase 3 trial in South Africa and by early November had reported promising interim results. In its final efficacy analysis, its data showed a vaccine efficacy rate of 95% (even in adults over 65 years efficacy was more than 94%, which is reassuring as older people don’t always have a strong immune response to vaccines).</a:t>
            </a:r>
          </a:p>
          <a:p>
            <a:endParaRPr lang="en-US" dirty="0"/>
          </a:p>
        </p:txBody>
      </p:sp>
      <p:sp>
        <p:nvSpPr>
          <p:cNvPr id="4" name="Slide Number Placeholder 3">
            <a:extLst>
              <a:ext uri="{FF2B5EF4-FFF2-40B4-BE49-F238E27FC236}">
                <a16:creationId xmlns:a16="http://schemas.microsoft.com/office/drawing/2014/main" id="{AA5E8F94-1C34-D64B-A031-6EEE3109D3BD}"/>
              </a:ext>
            </a:extLst>
          </p:cNvPr>
          <p:cNvSpPr>
            <a:spLocks noGrp="1"/>
          </p:cNvSpPr>
          <p:nvPr>
            <p:ph type="sldNum" sz="quarter" idx="12"/>
          </p:nvPr>
        </p:nvSpPr>
        <p:spPr/>
        <p:txBody>
          <a:bodyPr/>
          <a:lstStyle/>
          <a:p>
            <a:fld id="{FE1C6AEF-2EEC-F84F-9D6D-F44764EAA7BC}" type="slidenum">
              <a:rPr lang="en-US" smtClean="0"/>
              <a:t>45</a:t>
            </a:fld>
            <a:endParaRPr lang="en-US"/>
          </a:p>
        </p:txBody>
      </p:sp>
    </p:spTree>
    <p:extLst>
      <p:ext uri="{BB962C8B-B14F-4D97-AF65-F5344CB8AC3E}">
        <p14:creationId xmlns:p14="http://schemas.microsoft.com/office/powerpoint/2010/main" val="3939547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CA72-E887-7D48-942C-87648D59D10C}"/>
              </a:ext>
            </a:extLst>
          </p:cNvPr>
          <p:cNvSpPr>
            <a:spLocks noGrp="1"/>
          </p:cNvSpPr>
          <p:nvPr>
            <p:ph type="title"/>
          </p:nvPr>
        </p:nvSpPr>
        <p:spPr/>
        <p:txBody>
          <a:bodyPr>
            <a:normAutofit fontScale="90000"/>
          </a:bodyPr>
          <a:lstStyle/>
          <a:p>
            <a:br>
              <a:rPr lang="en-US" b="1" dirty="0"/>
            </a:br>
            <a:r>
              <a:rPr lang="en-US" b="1" dirty="0">
                <a:solidFill>
                  <a:srgbClr val="C00000"/>
                </a:solidFill>
              </a:rPr>
              <a:t>SINOVAC (CHINA)</a:t>
            </a:r>
            <a:br>
              <a:rPr lang="en-US" dirty="0">
                <a:solidFill>
                  <a:srgbClr val="C00000"/>
                </a:solidFill>
              </a:rPr>
            </a:br>
            <a:r>
              <a:rPr lang="en-US" b="1" dirty="0">
                <a:solidFill>
                  <a:srgbClr val="C00000"/>
                </a:solidFill>
              </a:rPr>
              <a:t>INACTIVATED VACCINE</a:t>
            </a:r>
            <a:br>
              <a:rPr lang="en-US" dirty="0"/>
            </a:br>
            <a:endParaRPr lang="en-US" dirty="0"/>
          </a:p>
        </p:txBody>
      </p:sp>
      <p:sp>
        <p:nvSpPr>
          <p:cNvPr id="3" name="Content Placeholder 2">
            <a:extLst>
              <a:ext uri="{FF2B5EF4-FFF2-40B4-BE49-F238E27FC236}">
                <a16:creationId xmlns:a16="http://schemas.microsoft.com/office/drawing/2014/main" id="{790F964C-9C81-6B4F-8F50-99B3D97F8DAA}"/>
              </a:ext>
            </a:extLst>
          </p:cNvPr>
          <p:cNvSpPr>
            <a:spLocks noGrp="1"/>
          </p:cNvSpPr>
          <p:nvPr>
            <p:ph idx="1"/>
          </p:nvPr>
        </p:nvSpPr>
        <p:spPr/>
        <p:txBody>
          <a:bodyPr/>
          <a:lstStyle/>
          <a:p>
            <a:r>
              <a:rPr lang="en-US" dirty="0" err="1"/>
              <a:t>Sinovac</a:t>
            </a:r>
            <a:r>
              <a:rPr lang="en-US" dirty="0"/>
              <a:t> conducted phase 3 trials involving volunteers in Brazil, Indonesia and Turkey. Although it is not yet approved by regulators, shipments have already arrived in Indonesia, ready for rollout. A report in July </a:t>
            </a:r>
            <a:r>
              <a:rPr lang="en-US" dirty="0">
                <a:hlinkClick r:id="rId2"/>
              </a:rPr>
              <a:t>said</a:t>
            </a:r>
            <a:r>
              <a:rPr lang="en-US" dirty="0"/>
              <a:t> that the Chinese government has given the </a:t>
            </a:r>
            <a:r>
              <a:rPr lang="en-US" dirty="0" err="1"/>
              <a:t>Sinovac</a:t>
            </a:r>
            <a:r>
              <a:rPr lang="en-US" dirty="0"/>
              <a:t> vaccine emergency approval for limited use. The city of Jiaxing has reportedly offered the vaccine to health workers and other high-risk groups for US$ 60. The company began phase 4 trials in February 2021.</a:t>
            </a:r>
          </a:p>
          <a:p>
            <a:endParaRPr lang="en-US" dirty="0"/>
          </a:p>
        </p:txBody>
      </p:sp>
      <p:sp>
        <p:nvSpPr>
          <p:cNvPr id="4" name="Slide Number Placeholder 3">
            <a:extLst>
              <a:ext uri="{FF2B5EF4-FFF2-40B4-BE49-F238E27FC236}">
                <a16:creationId xmlns:a16="http://schemas.microsoft.com/office/drawing/2014/main" id="{4BFCE7F2-F059-344E-835D-BB86DB16CE21}"/>
              </a:ext>
            </a:extLst>
          </p:cNvPr>
          <p:cNvSpPr>
            <a:spLocks noGrp="1"/>
          </p:cNvSpPr>
          <p:nvPr>
            <p:ph type="sldNum" sz="quarter" idx="12"/>
          </p:nvPr>
        </p:nvSpPr>
        <p:spPr/>
        <p:txBody>
          <a:bodyPr/>
          <a:lstStyle/>
          <a:p>
            <a:fld id="{FE1C6AEF-2EEC-F84F-9D6D-F44764EAA7BC}" type="slidenum">
              <a:rPr lang="en-US" smtClean="0"/>
              <a:t>46</a:t>
            </a:fld>
            <a:endParaRPr lang="en-US"/>
          </a:p>
        </p:txBody>
      </p:sp>
    </p:spTree>
    <p:extLst>
      <p:ext uri="{BB962C8B-B14F-4D97-AF65-F5344CB8AC3E}">
        <p14:creationId xmlns:p14="http://schemas.microsoft.com/office/powerpoint/2010/main" val="330417464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6B924-89D3-844A-B737-F627339C0676}"/>
              </a:ext>
            </a:extLst>
          </p:cNvPr>
          <p:cNvSpPr>
            <a:spLocks noGrp="1"/>
          </p:cNvSpPr>
          <p:nvPr>
            <p:ph type="title"/>
          </p:nvPr>
        </p:nvSpPr>
        <p:spPr>
          <a:xfrm>
            <a:off x="838200" y="88901"/>
            <a:ext cx="10515600" cy="442912"/>
          </a:xfrm>
        </p:spPr>
        <p:txBody>
          <a:bodyPr>
            <a:normAutofit fontScale="90000"/>
          </a:bodyPr>
          <a:lstStyle/>
          <a:p>
            <a:r>
              <a:rPr lang="en-US" b="1" cap="all" dirty="0"/>
              <a:t>THE FOUR MAIN TYPES OF COVID-19 VACCINE</a:t>
            </a:r>
            <a:endParaRPr lang="en-US" dirty="0"/>
          </a:p>
        </p:txBody>
      </p:sp>
      <p:pic>
        <p:nvPicPr>
          <p:cNvPr id="4" name="yt1s.com - There are four types of COVID19 vaccines heres how they work_1080p.mp4" descr="yt1s.com - There are four types of COVID19 vaccines heres how they work_1080p.mp4">
            <a:hlinkClick r:id="" action="ppaction://media"/>
            <a:extLst>
              <a:ext uri="{FF2B5EF4-FFF2-40B4-BE49-F238E27FC236}">
                <a16:creationId xmlns:a16="http://schemas.microsoft.com/office/drawing/2014/main" id="{154CA56D-C647-1945-8A53-319DD3BCC6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36600" y="531813"/>
            <a:ext cx="9784867" cy="5961063"/>
          </a:xfrm>
        </p:spPr>
      </p:pic>
      <p:sp>
        <p:nvSpPr>
          <p:cNvPr id="5" name="Rectangle 4">
            <a:extLst>
              <a:ext uri="{FF2B5EF4-FFF2-40B4-BE49-F238E27FC236}">
                <a16:creationId xmlns:a16="http://schemas.microsoft.com/office/drawing/2014/main" id="{294FBDD8-E9E1-5F48-A64C-ECF0754EF77C}"/>
              </a:ext>
            </a:extLst>
          </p:cNvPr>
          <p:cNvSpPr/>
          <p:nvPr/>
        </p:nvSpPr>
        <p:spPr>
          <a:xfrm>
            <a:off x="1326005" y="6476246"/>
            <a:ext cx="5272790" cy="369332"/>
          </a:xfrm>
          <a:prstGeom prst="rect">
            <a:avLst/>
          </a:prstGeom>
        </p:spPr>
        <p:txBody>
          <a:bodyPr wrap="none">
            <a:spAutoFit/>
          </a:bodyPr>
          <a:lstStyle/>
          <a:p>
            <a:r>
              <a:rPr lang="en-US" dirty="0">
                <a:hlinkClick r:id="rId5"/>
              </a:rPr>
              <a:t>https://www.youtube.com/watch?v=lFjIVIIcCvc&amp;t=40s</a:t>
            </a:r>
            <a:endParaRPr lang="en-US" dirty="0"/>
          </a:p>
        </p:txBody>
      </p:sp>
      <p:sp>
        <p:nvSpPr>
          <p:cNvPr id="3" name="Slide Number Placeholder 2">
            <a:extLst>
              <a:ext uri="{FF2B5EF4-FFF2-40B4-BE49-F238E27FC236}">
                <a16:creationId xmlns:a16="http://schemas.microsoft.com/office/drawing/2014/main" id="{427F4A2E-F99A-4B41-9225-7AA02DBAC112}"/>
              </a:ext>
            </a:extLst>
          </p:cNvPr>
          <p:cNvSpPr>
            <a:spLocks noGrp="1"/>
          </p:cNvSpPr>
          <p:nvPr>
            <p:ph type="sldNum" sz="quarter" idx="12"/>
          </p:nvPr>
        </p:nvSpPr>
        <p:spPr/>
        <p:txBody>
          <a:bodyPr/>
          <a:lstStyle/>
          <a:p>
            <a:fld id="{FE1C6AEF-2EEC-F84F-9D6D-F44764EAA7BC}" type="slidenum">
              <a:rPr lang="en-US" smtClean="0"/>
              <a:t>47</a:t>
            </a:fld>
            <a:endParaRPr lang="en-US"/>
          </a:p>
        </p:txBody>
      </p:sp>
    </p:spTree>
    <p:extLst>
      <p:ext uri="{BB962C8B-B14F-4D97-AF65-F5344CB8AC3E}">
        <p14:creationId xmlns:p14="http://schemas.microsoft.com/office/powerpoint/2010/main" val="286689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5E6FC-B612-954A-8CF8-74F92DB2B0FB}"/>
              </a:ext>
            </a:extLst>
          </p:cNvPr>
          <p:cNvSpPr>
            <a:spLocks noGrp="1"/>
          </p:cNvSpPr>
          <p:nvPr>
            <p:ph type="title"/>
          </p:nvPr>
        </p:nvSpPr>
        <p:spPr/>
        <p:txBody>
          <a:bodyPr/>
          <a:lstStyle/>
          <a:p>
            <a:r>
              <a:rPr lang="en-US" dirty="0">
                <a:solidFill>
                  <a:srgbClr val="C00000"/>
                </a:solidFill>
              </a:rPr>
              <a:t>How soon after receiving the </a:t>
            </a:r>
            <a:r>
              <a:rPr lang="en-US" u="sng" dirty="0">
                <a:solidFill>
                  <a:srgbClr val="C00000"/>
                </a:solidFill>
              </a:rPr>
              <a:t>full dose </a:t>
            </a:r>
            <a:r>
              <a:rPr lang="en-US" dirty="0">
                <a:solidFill>
                  <a:srgbClr val="C00000"/>
                </a:solidFill>
              </a:rPr>
              <a:t>vaccine I will be protected?</a:t>
            </a:r>
          </a:p>
        </p:txBody>
      </p:sp>
      <p:sp>
        <p:nvSpPr>
          <p:cNvPr id="3" name="Content Placeholder 2">
            <a:extLst>
              <a:ext uri="{FF2B5EF4-FFF2-40B4-BE49-F238E27FC236}">
                <a16:creationId xmlns:a16="http://schemas.microsoft.com/office/drawing/2014/main" id="{F22D0C5C-9E79-3749-ACAC-35955316DD88}"/>
              </a:ext>
            </a:extLst>
          </p:cNvPr>
          <p:cNvSpPr>
            <a:spLocks noGrp="1"/>
          </p:cNvSpPr>
          <p:nvPr>
            <p:ph idx="1"/>
          </p:nvPr>
        </p:nvSpPr>
        <p:spPr/>
        <p:txBody>
          <a:bodyPr>
            <a:normAutofit/>
          </a:bodyPr>
          <a:lstStyle/>
          <a:p>
            <a:pPr marL="0" indent="0">
              <a:buNone/>
            </a:pPr>
            <a:r>
              <a:rPr lang="en-US" sz="4800" dirty="0"/>
              <a:t>1- Right after vaccine injection</a:t>
            </a:r>
          </a:p>
          <a:p>
            <a:pPr marL="0" indent="0">
              <a:buNone/>
            </a:pPr>
            <a:r>
              <a:rPr lang="en-US" sz="4800" dirty="0"/>
              <a:t>2- After two days</a:t>
            </a:r>
          </a:p>
          <a:p>
            <a:pPr marL="0" indent="0">
              <a:buNone/>
            </a:pPr>
            <a:r>
              <a:rPr lang="en-US" sz="4800" dirty="0"/>
              <a:t>3- After two weeks </a:t>
            </a:r>
          </a:p>
        </p:txBody>
      </p:sp>
      <p:sp>
        <p:nvSpPr>
          <p:cNvPr id="4" name="Slide Number Placeholder 3">
            <a:extLst>
              <a:ext uri="{FF2B5EF4-FFF2-40B4-BE49-F238E27FC236}">
                <a16:creationId xmlns:a16="http://schemas.microsoft.com/office/drawing/2014/main" id="{530DACF1-E3A8-B44C-AEBB-8540B598ED7A}"/>
              </a:ext>
            </a:extLst>
          </p:cNvPr>
          <p:cNvSpPr>
            <a:spLocks noGrp="1"/>
          </p:cNvSpPr>
          <p:nvPr>
            <p:ph type="sldNum" sz="quarter" idx="12"/>
          </p:nvPr>
        </p:nvSpPr>
        <p:spPr/>
        <p:txBody>
          <a:bodyPr/>
          <a:lstStyle/>
          <a:p>
            <a:fld id="{FE1C6AEF-2EEC-F84F-9D6D-F44764EAA7BC}" type="slidenum">
              <a:rPr lang="en-US" smtClean="0"/>
              <a:t>5</a:t>
            </a:fld>
            <a:endParaRPr lang="en-US"/>
          </a:p>
        </p:txBody>
      </p:sp>
    </p:spTree>
    <p:extLst>
      <p:ext uri="{BB962C8B-B14F-4D97-AF65-F5344CB8AC3E}">
        <p14:creationId xmlns:p14="http://schemas.microsoft.com/office/powerpoint/2010/main" val="114507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E221C-84C9-4A4C-83A2-C941F882C326}"/>
              </a:ext>
            </a:extLst>
          </p:cNvPr>
          <p:cNvSpPr>
            <a:spLocks noGrp="1"/>
          </p:cNvSpPr>
          <p:nvPr>
            <p:ph type="title"/>
          </p:nvPr>
        </p:nvSpPr>
        <p:spPr/>
        <p:txBody>
          <a:bodyPr/>
          <a:lstStyle/>
          <a:p>
            <a:r>
              <a:rPr lang="en-US" dirty="0">
                <a:solidFill>
                  <a:srgbClr val="C00000"/>
                </a:solidFill>
              </a:rPr>
              <a:t>Which of the following is your opinion regarding COVID vaccine?</a:t>
            </a:r>
          </a:p>
        </p:txBody>
      </p:sp>
      <p:sp>
        <p:nvSpPr>
          <p:cNvPr id="3" name="Content Placeholder 2">
            <a:extLst>
              <a:ext uri="{FF2B5EF4-FFF2-40B4-BE49-F238E27FC236}">
                <a16:creationId xmlns:a16="http://schemas.microsoft.com/office/drawing/2014/main" id="{0AD48C7E-A71D-334E-BF22-58335F6A5F71}"/>
              </a:ext>
            </a:extLst>
          </p:cNvPr>
          <p:cNvSpPr>
            <a:spLocks noGrp="1"/>
          </p:cNvSpPr>
          <p:nvPr>
            <p:ph idx="1"/>
          </p:nvPr>
        </p:nvSpPr>
        <p:spPr/>
        <p:txBody>
          <a:bodyPr>
            <a:normAutofit/>
          </a:bodyPr>
          <a:lstStyle/>
          <a:p>
            <a:r>
              <a:rPr lang="en-US" sz="4400" dirty="0"/>
              <a:t>1- I am worried about the side effects</a:t>
            </a:r>
          </a:p>
          <a:p>
            <a:r>
              <a:rPr lang="en-US" sz="4400" dirty="0"/>
              <a:t>2- I don’t think it will be effective</a:t>
            </a:r>
          </a:p>
          <a:p>
            <a:r>
              <a:rPr lang="en-US" sz="4400" dirty="0"/>
              <a:t>3- I am against vaccines in general</a:t>
            </a:r>
          </a:p>
          <a:p>
            <a:r>
              <a:rPr lang="en-US" sz="4400" dirty="0"/>
              <a:t>4- I’m not enough at risk of covid infection</a:t>
            </a:r>
          </a:p>
          <a:p>
            <a:r>
              <a:rPr lang="en-US" sz="4400" dirty="0"/>
              <a:t>5- I don’t have concern</a:t>
            </a:r>
          </a:p>
        </p:txBody>
      </p:sp>
      <p:sp>
        <p:nvSpPr>
          <p:cNvPr id="4" name="Slide Number Placeholder 3">
            <a:extLst>
              <a:ext uri="{FF2B5EF4-FFF2-40B4-BE49-F238E27FC236}">
                <a16:creationId xmlns:a16="http://schemas.microsoft.com/office/drawing/2014/main" id="{0DB22A2F-F39D-7641-B1BC-6FE94EC3C653}"/>
              </a:ext>
            </a:extLst>
          </p:cNvPr>
          <p:cNvSpPr>
            <a:spLocks noGrp="1"/>
          </p:cNvSpPr>
          <p:nvPr>
            <p:ph type="sldNum" sz="quarter" idx="12"/>
          </p:nvPr>
        </p:nvSpPr>
        <p:spPr/>
        <p:txBody>
          <a:bodyPr/>
          <a:lstStyle/>
          <a:p>
            <a:fld id="{FE1C6AEF-2EEC-F84F-9D6D-F44764EAA7BC}" type="slidenum">
              <a:rPr lang="en-US" smtClean="0"/>
              <a:t>6</a:t>
            </a:fld>
            <a:endParaRPr lang="en-US"/>
          </a:p>
        </p:txBody>
      </p:sp>
    </p:spTree>
    <p:extLst>
      <p:ext uri="{BB962C8B-B14F-4D97-AF65-F5344CB8AC3E}">
        <p14:creationId xmlns:p14="http://schemas.microsoft.com/office/powerpoint/2010/main" val="2717218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8E04E-706E-5C4A-8973-511EEAD9FE7B}"/>
              </a:ext>
            </a:extLst>
          </p:cNvPr>
          <p:cNvSpPr>
            <a:spLocks noGrp="1"/>
          </p:cNvSpPr>
          <p:nvPr>
            <p:ph type="title"/>
          </p:nvPr>
        </p:nvSpPr>
        <p:spPr/>
        <p:txBody>
          <a:bodyPr>
            <a:normAutofit/>
          </a:bodyPr>
          <a:lstStyle/>
          <a:p>
            <a:r>
              <a:rPr lang="en-US" sz="6600" dirty="0">
                <a:solidFill>
                  <a:srgbClr val="C00000"/>
                </a:solidFill>
              </a:rPr>
              <a:t>Introduction:</a:t>
            </a:r>
          </a:p>
        </p:txBody>
      </p:sp>
      <p:sp>
        <p:nvSpPr>
          <p:cNvPr id="3" name="Content Placeholder 2">
            <a:extLst>
              <a:ext uri="{FF2B5EF4-FFF2-40B4-BE49-F238E27FC236}">
                <a16:creationId xmlns:a16="http://schemas.microsoft.com/office/drawing/2014/main" id="{AEB07203-F3A1-E242-BED4-14FCA3C6AE0E}"/>
              </a:ext>
            </a:extLst>
          </p:cNvPr>
          <p:cNvSpPr>
            <a:spLocks noGrp="1"/>
          </p:cNvSpPr>
          <p:nvPr>
            <p:ph idx="1"/>
          </p:nvPr>
        </p:nvSpPr>
        <p:spPr/>
        <p:txBody>
          <a:bodyPr/>
          <a:lstStyle/>
          <a:p>
            <a:pPr marL="0" indent="0">
              <a:buNone/>
            </a:pPr>
            <a:r>
              <a:rPr lang="en-US" sz="4400" dirty="0"/>
              <a:t>To understand how COVID-19 vaccines work, it helps to first look at 2 things:</a:t>
            </a:r>
          </a:p>
          <a:p>
            <a:pPr marL="0" indent="0">
              <a:buNone/>
            </a:pPr>
            <a:endParaRPr lang="en-US" sz="4400" dirty="0"/>
          </a:p>
          <a:p>
            <a:pPr marL="742950" indent="-742950">
              <a:buAutoNum type="alphaUcParenR"/>
            </a:pPr>
            <a:r>
              <a:rPr lang="en-US" sz="4400" dirty="0"/>
              <a:t>What COVID-19 virus does in our body</a:t>
            </a:r>
          </a:p>
          <a:p>
            <a:pPr marL="742950" indent="-742950">
              <a:buAutoNum type="alphaUcParenR"/>
            </a:pPr>
            <a:endParaRPr lang="en-US" sz="4400" dirty="0"/>
          </a:p>
          <a:p>
            <a:pPr marL="0" indent="0">
              <a:buNone/>
            </a:pPr>
            <a:r>
              <a:rPr lang="en-US" sz="4400" dirty="0"/>
              <a:t>B) How our body fights against illnesses</a:t>
            </a:r>
          </a:p>
          <a:p>
            <a:endParaRPr lang="en-US" dirty="0"/>
          </a:p>
        </p:txBody>
      </p:sp>
      <p:sp>
        <p:nvSpPr>
          <p:cNvPr id="4" name="Slide Number Placeholder 3">
            <a:extLst>
              <a:ext uri="{FF2B5EF4-FFF2-40B4-BE49-F238E27FC236}">
                <a16:creationId xmlns:a16="http://schemas.microsoft.com/office/drawing/2014/main" id="{B53D3923-4F9A-AF40-9578-D595C43983EE}"/>
              </a:ext>
            </a:extLst>
          </p:cNvPr>
          <p:cNvSpPr>
            <a:spLocks noGrp="1"/>
          </p:cNvSpPr>
          <p:nvPr>
            <p:ph type="sldNum" sz="quarter" idx="12"/>
          </p:nvPr>
        </p:nvSpPr>
        <p:spPr/>
        <p:txBody>
          <a:bodyPr/>
          <a:lstStyle/>
          <a:p>
            <a:fld id="{FE1C6AEF-2EEC-F84F-9D6D-F44764EAA7BC}" type="slidenum">
              <a:rPr lang="en-US" smtClean="0"/>
              <a:t>7</a:t>
            </a:fld>
            <a:endParaRPr lang="en-US"/>
          </a:p>
        </p:txBody>
      </p:sp>
    </p:spTree>
    <p:extLst>
      <p:ext uri="{BB962C8B-B14F-4D97-AF65-F5344CB8AC3E}">
        <p14:creationId xmlns:p14="http://schemas.microsoft.com/office/powerpoint/2010/main" val="13032470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990F4-D516-1E4A-A0FF-1FF0853861F8}"/>
              </a:ext>
            </a:extLst>
          </p:cNvPr>
          <p:cNvSpPr>
            <a:spLocks noGrp="1"/>
          </p:cNvSpPr>
          <p:nvPr>
            <p:ph type="title"/>
          </p:nvPr>
        </p:nvSpPr>
        <p:spPr>
          <a:xfrm>
            <a:off x="322729" y="365125"/>
            <a:ext cx="4572000" cy="3063875"/>
          </a:xfrm>
        </p:spPr>
        <p:txBody>
          <a:bodyPr/>
          <a:lstStyle/>
          <a:p>
            <a:r>
              <a:rPr lang="en-US" dirty="0"/>
              <a:t>COVID-19 infection At A Glance</a:t>
            </a:r>
          </a:p>
        </p:txBody>
      </p:sp>
      <p:pic>
        <p:nvPicPr>
          <p:cNvPr id="3074" name="Picture 2">
            <a:extLst>
              <a:ext uri="{FF2B5EF4-FFF2-40B4-BE49-F238E27FC236}">
                <a16:creationId xmlns:a16="http://schemas.microsoft.com/office/drawing/2014/main" id="{0907CE2E-4E8B-6441-A839-280A70E22D8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825129" y="227530"/>
            <a:ext cx="5007428" cy="64029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ronavirus (COVID-19) Updates">
            <a:extLst>
              <a:ext uri="{FF2B5EF4-FFF2-40B4-BE49-F238E27FC236}">
                <a16:creationId xmlns:a16="http://schemas.microsoft.com/office/drawing/2014/main" id="{DF43D11D-5247-6F40-808C-9631999FD7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729" y="2972870"/>
            <a:ext cx="6502400" cy="36576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C4E7C786-06CA-414F-A893-83509D4C6B0B}"/>
              </a:ext>
            </a:extLst>
          </p:cNvPr>
          <p:cNvSpPr>
            <a:spLocks noGrp="1"/>
          </p:cNvSpPr>
          <p:nvPr>
            <p:ph type="sldNum" sz="quarter" idx="12"/>
          </p:nvPr>
        </p:nvSpPr>
        <p:spPr/>
        <p:txBody>
          <a:bodyPr/>
          <a:lstStyle/>
          <a:p>
            <a:fld id="{FE1C6AEF-2EEC-F84F-9D6D-F44764EAA7BC}" type="slidenum">
              <a:rPr lang="en-US" smtClean="0"/>
              <a:t>8</a:t>
            </a:fld>
            <a:endParaRPr lang="en-US"/>
          </a:p>
        </p:txBody>
      </p:sp>
    </p:spTree>
    <p:extLst>
      <p:ext uri="{BB962C8B-B14F-4D97-AF65-F5344CB8AC3E}">
        <p14:creationId xmlns:p14="http://schemas.microsoft.com/office/powerpoint/2010/main" val="40225505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6C7B-D4AC-4C41-9117-DC4096E9876D}"/>
              </a:ext>
            </a:extLst>
          </p:cNvPr>
          <p:cNvSpPr>
            <a:spLocks noGrp="1"/>
          </p:cNvSpPr>
          <p:nvPr>
            <p:ph type="title"/>
          </p:nvPr>
        </p:nvSpPr>
        <p:spPr>
          <a:xfrm>
            <a:off x="677562" y="148194"/>
            <a:ext cx="10515600" cy="1325563"/>
          </a:xfrm>
        </p:spPr>
        <p:txBody>
          <a:bodyPr/>
          <a:lstStyle/>
          <a:p>
            <a:r>
              <a:rPr lang="en-US" b="1" dirty="0">
                <a:solidFill>
                  <a:srgbClr val="C00000"/>
                </a:solidFill>
              </a:rPr>
              <a:t>The Immune System (The Body’s Defense Against Infections </a:t>
            </a:r>
            <a:r>
              <a:rPr lang="en-US" b="1" i="1" dirty="0">
                <a:solidFill>
                  <a:srgbClr val="C00000"/>
                </a:solidFill>
              </a:rPr>
              <a:t>[and cancers] </a:t>
            </a:r>
            <a:r>
              <a:rPr lang="en-US" b="1" dirty="0">
                <a:solidFill>
                  <a:srgbClr val="C00000"/>
                </a:solidFill>
              </a:rPr>
              <a:t>):</a:t>
            </a:r>
            <a:endParaRPr lang="en-US" dirty="0"/>
          </a:p>
        </p:txBody>
      </p:sp>
      <p:pic>
        <p:nvPicPr>
          <p:cNvPr id="5" name="Content Placeholder 4" descr="Graphical user interface, diagram&#10;&#10;Description automatically generated">
            <a:extLst>
              <a:ext uri="{FF2B5EF4-FFF2-40B4-BE49-F238E27FC236}">
                <a16:creationId xmlns:a16="http://schemas.microsoft.com/office/drawing/2014/main" id="{D5A22DAE-AEEC-3B47-B767-DD4284E7738A}"/>
              </a:ext>
            </a:extLst>
          </p:cNvPr>
          <p:cNvPicPr>
            <a:picLocks noGrp="1" noChangeAspect="1"/>
          </p:cNvPicPr>
          <p:nvPr>
            <p:ph idx="1"/>
          </p:nvPr>
        </p:nvPicPr>
        <p:blipFill>
          <a:blip r:embed="rId2"/>
          <a:stretch>
            <a:fillRect/>
          </a:stretch>
        </p:blipFill>
        <p:spPr>
          <a:xfrm>
            <a:off x="52409" y="1544320"/>
            <a:ext cx="11489351" cy="4670904"/>
          </a:xfrm>
        </p:spPr>
      </p:pic>
      <p:sp>
        <p:nvSpPr>
          <p:cNvPr id="3" name="Slide Number Placeholder 2">
            <a:extLst>
              <a:ext uri="{FF2B5EF4-FFF2-40B4-BE49-F238E27FC236}">
                <a16:creationId xmlns:a16="http://schemas.microsoft.com/office/drawing/2014/main" id="{8B135ADB-727E-884D-BB34-C7EC95E3584B}"/>
              </a:ext>
            </a:extLst>
          </p:cNvPr>
          <p:cNvSpPr>
            <a:spLocks noGrp="1"/>
          </p:cNvSpPr>
          <p:nvPr>
            <p:ph type="sldNum" sz="quarter" idx="12"/>
          </p:nvPr>
        </p:nvSpPr>
        <p:spPr/>
        <p:txBody>
          <a:bodyPr/>
          <a:lstStyle/>
          <a:p>
            <a:fld id="{FE1C6AEF-2EEC-F84F-9D6D-F44764EAA7BC}" type="slidenum">
              <a:rPr lang="en-US" smtClean="0"/>
              <a:t>9</a:t>
            </a:fld>
            <a:endParaRPr lang="en-US"/>
          </a:p>
        </p:txBody>
      </p:sp>
    </p:spTree>
    <p:extLst>
      <p:ext uri="{BB962C8B-B14F-4D97-AF65-F5344CB8AC3E}">
        <p14:creationId xmlns:p14="http://schemas.microsoft.com/office/powerpoint/2010/main" val="21323818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10017</TotalTime>
  <Words>3042</Words>
  <Application>Microsoft Macintosh PowerPoint</Application>
  <PresentationFormat>Widescreen</PresentationFormat>
  <Paragraphs>200</Paragraphs>
  <Slides>47</Slides>
  <Notes>2</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-apple-system</vt:lpstr>
      <vt:lpstr>Arial</vt:lpstr>
      <vt:lpstr>Calibri</vt:lpstr>
      <vt:lpstr>Calibri Light</vt:lpstr>
      <vt:lpstr>Office Theme</vt:lpstr>
      <vt:lpstr>COVID-19 Vaccines  &amp;  Safety Considerations </vt:lpstr>
      <vt:lpstr>PowerPoint Presentation</vt:lpstr>
      <vt:lpstr>How currently approved COVID-19 vaccines work?</vt:lpstr>
      <vt:lpstr>A vaccine has 80% efficacy. It means:</vt:lpstr>
      <vt:lpstr>How soon after receiving the full dose vaccine I will be protected?</vt:lpstr>
      <vt:lpstr>Which of the following is your opinion regarding COVID vaccine?</vt:lpstr>
      <vt:lpstr>Introduction:</vt:lpstr>
      <vt:lpstr>COVID-19 infection At A Glance</vt:lpstr>
      <vt:lpstr>The Immune System (The Body’s Defense Against Infections [and cancers] ):</vt:lpstr>
      <vt:lpstr>  Different types of white blood cells fight infection in different ways:  </vt:lpstr>
      <vt:lpstr>Viral Infection and Immunity</vt:lpstr>
      <vt:lpstr>How COVID-19 Vaccines Work </vt:lpstr>
      <vt:lpstr>Around the world, there are now 76 COVID-19 vaccine candidates undergoing clinical trials</vt:lpstr>
      <vt:lpstr> Viral targets for vaccines against COVID-19  </vt:lpstr>
      <vt:lpstr> Types of COVID -19 Vaccines :   </vt:lpstr>
      <vt:lpstr>  A Closer Look at COVID-19 mRNA Vaccines   </vt:lpstr>
      <vt:lpstr>PowerPoint Presentation</vt:lpstr>
      <vt:lpstr>Protein subunit vaccines </vt:lpstr>
      <vt:lpstr>PowerPoint Presentation</vt:lpstr>
      <vt:lpstr>Vector vaccines </vt:lpstr>
      <vt:lpstr>Facts about COVID-19 Viral Vector Vaccines </vt:lpstr>
      <vt:lpstr>PowerPoint Presentation</vt:lpstr>
      <vt:lpstr> </vt:lpstr>
      <vt:lpstr>THE FOUR MAIN TYPES OF COVID-19 VACCINE </vt:lpstr>
      <vt:lpstr>PowerPoint Presentation</vt:lpstr>
      <vt:lpstr>PowerPoint Presentation</vt:lpstr>
      <vt:lpstr>PowerPoint Presentation</vt:lpstr>
      <vt:lpstr>PowerPoint Presentation</vt:lpstr>
      <vt:lpstr>SAFETY Is all about a ratio:  </vt:lpstr>
      <vt:lpstr>Overall, ….% of people worldwide said they would get a COVID-19 vaccine ( DANGER !!)</vt:lpstr>
      <vt:lpstr> Across the world, people who said they wouldn't get a vaccine said they were most concerned with the possibility of side effects </vt:lpstr>
      <vt:lpstr>WHAT ARE THE RISKS OF THE PFIZER-BIONTECH COVID-19 VACCINE? https://www.fda.gov/media/144414/download </vt:lpstr>
      <vt:lpstr>PowerPoint Presentation</vt:lpstr>
      <vt:lpstr> RWE ( Pre-print with the LANCET)  https://papers.ssrn.com/sol3/papers.cfm?abstract_id=3789264 </vt:lpstr>
      <vt:lpstr>Do vaccinated persons transmit? Published on February 21, 2021</vt:lpstr>
      <vt:lpstr>A good resource for further consideration:  https://www.cdc.gov/vaccines/covid-19/info-by-product/clinical-considerations.html </vt:lpstr>
      <vt:lpstr>Back up Slides</vt:lpstr>
      <vt:lpstr>Russia’s Sputnik V Vaccine</vt:lpstr>
      <vt:lpstr>A total of 1.4 million people died from TB in 2019 !!</vt:lpstr>
      <vt:lpstr>As of 02/20/21 ( Google)   </vt:lpstr>
      <vt:lpstr>PowerPoint Presentation</vt:lpstr>
      <vt:lpstr>PowerPoint Presentation</vt:lpstr>
      <vt:lpstr> MODERNA (USA) RNA VACCINE </vt:lpstr>
      <vt:lpstr> ASTRAZENECA/UNIVERSITY OF OXFORD (UK) VIRAL VECTOR VACCINE </vt:lpstr>
      <vt:lpstr> PFIZER/BIONTECH (GERMANY) RNA VACCINE </vt:lpstr>
      <vt:lpstr> SINOVAC (CHINA) INACTIVATED VACCINE </vt:lpstr>
      <vt:lpstr>THE FOUR MAIN TYPES OF COVID-19 VACCINE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How COVID-19 Vaccines Work </dc:title>
  <dc:creator>Ali Hamidi</dc:creator>
  <cp:lastModifiedBy>Ali Hamidi</cp:lastModifiedBy>
  <cp:revision>72</cp:revision>
  <dcterms:created xsi:type="dcterms:W3CDTF">2021-02-20T20:09:54Z</dcterms:created>
  <dcterms:modified xsi:type="dcterms:W3CDTF">2021-03-12T23:42:43Z</dcterms:modified>
</cp:coreProperties>
</file>